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7"/>
  </p:notesMasterIdLst>
  <p:sldIdLst>
    <p:sldId id="320" r:id="rId2"/>
    <p:sldId id="258" r:id="rId3"/>
    <p:sldId id="284" r:id="rId4"/>
    <p:sldId id="283" r:id="rId5"/>
    <p:sldId id="267" r:id="rId6"/>
    <p:sldId id="268" r:id="rId7"/>
    <p:sldId id="313" r:id="rId8"/>
    <p:sldId id="271" r:id="rId9"/>
    <p:sldId id="281" r:id="rId10"/>
    <p:sldId id="297" r:id="rId11"/>
    <p:sldId id="318" r:id="rId12"/>
    <p:sldId id="321" r:id="rId13"/>
    <p:sldId id="285" r:id="rId14"/>
    <p:sldId id="303" r:id="rId15"/>
    <p:sldId id="319" r:id="rId16"/>
    <p:sldId id="273" r:id="rId17"/>
    <p:sldId id="274" r:id="rId18"/>
    <p:sldId id="293" r:id="rId19"/>
    <p:sldId id="315" r:id="rId20"/>
    <p:sldId id="296" r:id="rId21"/>
    <p:sldId id="324" r:id="rId22"/>
    <p:sldId id="317" r:id="rId23"/>
    <p:sldId id="301" r:id="rId24"/>
    <p:sldId id="300" r:id="rId25"/>
    <p:sldId id="325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  <p:embeddedFont>
      <p:font typeface="Aharoni" panose="02010803020104030203" pitchFamily="2" charset="-79"/>
      <p:bold r:id="rId30"/>
    </p:embeddedFont>
    <p:embeddedFont>
      <p:font typeface="Arial Black" panose="020B0A04020102020204" pitchFamily="34" charset="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29BB7EE-339F-4A26-8E65-5F146BEBECA7}">
          <p14:sldIdLst>
            <p14:sldId id="320"/>
            <p14:sldId id="258"/>
            <p14:sldId id="284"/>
            <p14:sldId id="283"/>
            <p14:sldId id="267"/>
            <p14:sldId id="268"/>
          </p14:sldIdLst>
        </p14:section>
        <p14:section name="제목 없는 구역" id="{2C09A590-9780-40BA-BF7D-4311EF586E5A}">
          <p14:sldIdLst>
            <p14:sldId id="313"/>
            <p14:sldId id="271"/>
            <p14:sldId id="281"/>
            <p14:sldId id="297"/>
            <p14:sldId id="318"/>
            <p14:sldId id="321"/>
            <p14:sldId id="285"/>
            <p14:sldId id="303"/>
            <p14:sldId id="319"/>
            <p14:sldId id="273"/>
            <p14:sldId id="274"/>
            <p14:sldId id="293"/>
            <p14:sldId id="315"/>
            <p14:sldId id="296"/>
            <p14:sldId id="324"/>
            <p14:sldId id="317"/>
            <p14:sldId id="301"/>
            <p14:sldId id="300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66FF"/>
    <a:srgbClr val="62847D"/>
    <a:srgbClr val="969696"/>
    <a:srgbClr val="FFD966"/>
    <a:srgbClr val="B4C7E7"/>
    <a:srgbClr val="C55A11"/>
    <a:srgbClr val="8AA8A2"/>
    <a:srgbClr val="62827D"/>
    <a:srgbClr val="DF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A058B-1247-4E07-AACB-7D6AD7B7E1E3}" v="131" dt="2020-11-26T10:12:22.856"/>
    <p1510:client id="{144FB987-242F-4D6C-81B2-356211772634}" v="492" dt="2020-11-26T09:27:02.813"/>
    <p1510:client id="{606FC26E-24FA-4CC3-BC6A-F215C8BD160F}" v="221" dt="2020-11-26T10:06:14.357"/>
    <p1510:client id="{7AC47DBD-3F8C-4D55-8293-DC2EBFE7A84D}" v="9" dt="2020-11-26T07:06:18.194"/>
    <p1510:client id="{7C9C1186-F309-4BDB-9D00-F7AE85F42F0E}" v="4433" dt="2020-11-26T07:21:41.072"/>
    <p1510:client id="{80A8F36B-A421-4BF8-A149-5C8B1A171CAB}" v="1" dt="2020-11-25T13:10:55.904"/>
    <p1510:client id="{C50B5818-5C77-4C1A-8CEC-E494559E8E13}" v="1565" dt="2020-11-26T10:06:19.279"/>
    <p1510:client id="{D0CCA095-D707-407C-A8C1-7D9CD281A227}" v="29" dt="2020-11-25T12:13:03.226"/>
    <p1510:client id="{F636FFF1-1FE7-8B45-8515-FC2A4B1C221E}" v="1855" dt="2020-11-25T14:09:21.379"/>
  </p1510:revLst>
</p1510:revInfo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81" autoAdjust="0"/>
  </p:normalViewPr>
  <p:slideViewPr>
    <p:cSldViewPr snapToGrid="0">
      <p:cViewPr varScale="1">
        <p:scale>
          <a:sx n="82" d="100"/>
          <a:sy n="82" d="100"/>
        </p:scale>
        <p:origin x="706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E7D19-7618-415D-8E38-AF6074E77D71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2AE18-4D3C-476B-9A1E-25E0B4754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08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구현일정 위치 선정 다시 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000000"/>
                </a:solidFill>
                <a:effectLst/>
                <a:latin typeface="Helvetica Neue"/>
              </a:rPr>
              <a:t>focal length (f), radius of marker in the image plane (r), and radios of marker in the object plane (R) and unknown parameter, distance from the camera to the object(d).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72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연구참여자 중 한 학생</a:t>
            </a:r>
            <a:r>
              <a:rPr lang="en-US" altLang="ko-KR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</a:p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지팡이로 보행할 때</a:t>
            </a:r>
            <a:endParaRPr lang="en-US" altLang="ko-KR" sz="1200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스마트 폰이 </a:t>
            </a:r>
            <a:r>
              <a:rPr lang="ko-KR" altLang="en-US" sz="1200" kern="10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네비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기능을 하는 프로그램이 있었으면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</a:t>
            </a:r>
          </a:p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en-US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경적 소리가 나고</a:t>
            </a:r>
            <a:r>
              <a:rPr lang="en-US" altLang="ko-KR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물체가 가까이 있으면 진동이나 </a:t>
            </a:r>
            <a:r>
              <a:rPr lang="ko-KR" altLang="en-US" sz="1200" kern="100" err="1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일림</a:t>
            </a:r>
            <a:r>
              <a:rPr lang="ko-KR" altLang="en-US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주는</a:t>
            </a:r>
            <a:r>
              <a:rPr lang="en-US" altLang="ko-KR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..</a:t>
            </a:r>
            <a:endParaRPr lang="en-US" altLang="ko-KR" sz="1200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6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흰 지팡이는 상부나 상부 중간에 있는 장애물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(ex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나뭇가지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방어와 탐지에 어려움이 있어서 불편</a:t>
            </a:r>
            <a:endParaRPr lang="en-US" altLang="ko-KR" sz="1200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806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altLang="ko-KR" sz="1200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6450" indent="-1714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특수재활연구소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99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7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왼쪽이 우리나라</a:t>
            </a:r>
            <a:r>
              <a:rPr lang="en-US" altLang="ko-KR"/>
              <a:t>, </a:t>
            </a:r>
            <a:r>
              <a:rPr lang="ko-KR" altLang="en-US"/>
              <a:t>오른쪽 전세계</a:t>
            </a:r>
            <a:endParaRPr lang="en-US" altLang="ko-KR"/>
          </a:p>
          <a:p>
            <a:r>
              <a:rPr lang="ko-KR" altLang="en-US"/>
              <a:t>시각장애인의 시장 규모가 </a:t>
            </a:r>
            <a:r>
              <a:rPr lang="en-US" altLang="ko-KR"/>
              <a:t>3000</a:t>
            </a:r>
            <a:r>
              <a:rPr lang="ko-KR" altLang="en-US"/>
              <a:t>억원의 큰 시장임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77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페이지가 난지 </a:t>
            </a:r>
            <a:r>
              <a:rPr lang="en-US" altLang="ko-KR"/>
              <a:t>6</a:t>
            </a:r>
            <a:r>
              <a:rPr lang="ko-KR" altLang="en-US"/>
              <a:t>페이지가 난지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3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/>
              <a:t>스마트 글라스로 실행</a:t>
            </a:r>
            <a:endParaRPr lang="en-US" altLang="ko-KR" sz="1200" b="1"/>
          </a:p>
          <a:p>
            <a:endParaRPr lang="en-US" altLang="ko-KR" sz="1200" b="1"/>
          </a:p>
          <a:p>
            <a:pPr marL="342900" indent="-342900">
              <a:buFontTx/>
              <a:buChar char="-"/>
            </a:pPr>
            <a:r>
              <a:rPr lang="en-US" altLang="ko-KR" sz="1200" b="1" err="1"/>
              <a:t>vuzix</a:t>
            </a:r>
            <a:r>
              <a:rPr lang="en-US" altLang="ko-KR" sz="1200" b="1"/>
              <a:t> m400</a:t>
            </a:r>
          </a:p>
          <a:p>
            <a:pPr marL="342900" indent="-342900">
              <a:buFontTx/>
              <a:buChar char="-"/>
            </a:pPr>
            <a:r>
              <a:rPr lang="en-US" altLang="ko-KR" sz="1200" b="1"/>
              <a:t>Android 8.0</a:t>
            </a:r>
          </a:p>
          <a:p>
            <a:endParaRPr lang="en-US" altLang="ko-KR" sz="1200" b="1"/>
          </a:p>
          <a:p>
            <a:endParaRPr lang="en-US" altLang="ko-KR" sz="1200" b="1"/>
          </a:p>
          <a:p>
            <a:r>
              <a:rPr lang="ko-KR" altLang="en-US" sz="1200" b="1"/>
              <a:t>노면 위의 장애물 인식</a:t>
            </a:r>
            <a:endParaRPr lang="en-US" altLang="ko-KR" sz="1200" b="1"/>
          </a:p>
          <a:p>
            <a:endParaRPr lang="en-US" altLang="ko-KR" sz="1200" b="1"/>
          </a:p>
          <a:p>
            <a:pPr marL="342900" indent="-342900">
              <a:buFontTx/>
              <a:buChar char="-"/>
            </a:pPr>
            <a:r>
              <a:rPr lang="en-US" altLang="ko-KR" sz="1200" b="1"/>
              <a:t>Deep learning       object detection </a:t>
            </a:r>
          </a:p>
          <a:p>
            <a:r>
              <a:rPr lang="en-US" altLang="ko-KR" b="1"/>
              <a:t>		      </a:t>
            </a:r>
            <a:r>
              <a:rPr lang="en-US" altLang="ko-KR" sz="900" b="1"/>
              <a:t> </a:t>
            </a:r>
            <a:r>
              <a:rPr lang="en-US" altLang="ko-KR" b="1"/>
              <a:t> </a:t>
            </a:r>
            <a:r>
              <a:rPr lang="en-US" altLang="ko-KR" sz="1200" b="1"/>
              <a:t>depth estimation</a:t>
            </a:r>
          </a:p>
          <a:p>
            <a:endParaRPr lang="en-US" altLang="ko-KR" sz="1200" b="1"/>
          </a:p>
          <a:p>
            <a:endParaRPr lang="en-US" altLang="ko-KR" sz="1200" b="1"/>
          </a:p>
          <a:p>
            <a:r>
              <a:rPr lang="ko-KR" altLang="en-US" sz="1200" b="1"/>
              <a:t>음성 안내 </a:t>
            </a:r>
            <a:endParaRPr lang="en-US" altLang="ko-KR" sz="1200" b="1"/>
          </a:p>
          <a:p>
            <a:endParaRPr lang="en-US" altLang="ko-KR" sz="1200" b="1"/>
          </a:p>
          <a:p>
            <a:r>
              <a:rPr lang="en-US" altLang="ko-KR" sz="1200" b="1"/>
              <a:t>-   </a:t>
            </a:r>
            <a:r>
              <a:rPr lang="ko-KR" altLang="en-US" sz="1200" b="1"/>
              <a:t>음성합성 </a:t>
            </a:r>
            <a:r>
              <a:rPr lang="en-US" altLang="ko-KR" sz="1200" b="1"/>
              <a:t>API </a:t>
            </a:r>
            <a:r>
              <a:rPr lang="ko-KR" altLang="en-US" sz="1200" b="1"/>
              <a:t>사용</a:t>
            </a:r>
            <a:endParaRPr lang="en-US" altLang="ko-KR" sz="1200" b="1"/>
          </a:p>
          <a:p>
            <a:pPr marL="342900" indent="-342900">
              <a:buFontTx/>
              <a:buChar char="-"/>
            </a:pPr>
            <a:r>
              <a:rPr lang="ko-KR" altLang="en-US" sz="1200" b="1"/>
              <a:t>스마트 글라스 자체 기능</a:t>
            </a:r>
            <a:endParaRPr lang="ko-KR" altLang="en-US"/>
          </a:p>
          <a:p>
            <a:pPr algn="l" rtl="0" fontAlgn="base"/>
            <a:endParaRPr lang="en-US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6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페이지가 난지 </a:t>
            </a:r>
            <a:r>
              <a:rPr lang="en-US" altLang="ko-KR"/>
              <a:t>6</a:t>
            </a:r>
            <a:r>
              <a:rPr lang="ko-KR" altLang="en-US"/>
              <a:t>페이지가 난지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02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6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YOLO(You Only Look Once)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는 대표적인 단일 단계 방식의 객체 탐지 알고리즘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YOLO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알고리즘은 원본 이미지를 동일한 크기의 그리드로 나눕니다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각 그리드에 대해 그리드 중앙을 중심으로 미리 정의된 형태로 지정된 경계박스의 개수를 예측하고 이를 기반으로 신뢰도를 계산합니다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이미지에 객체가 포함되어 있는지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또는 배경만 단독으로 있는지에 대한 여부가 포함되며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,</a:t>
            </a:r>
            <a:r>
              <a:rPr lang="en-US" altLang="ko-KR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높은 객체 신뢰도를 가진 위치를 선택해 객체 카테고리를 파악합니다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앵커 박스는 미리 정의된 형태를 가진 경계박스 수를 말하며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,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K-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평균 알고리즘에 의한 데이터로부터 생성되며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데이터 세트의 객체 크기와 형태에 대한 사전 정보를 확보합니다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각각의 앵커는 각기 다른 크기와 형태의 객체를 탐지하도록 설계되어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이 알고리즘은 앵커 박스와 유사한 크기의 개체를 탐지한다는 뜻으로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최종 예측은 앵커의 위치나 크기와는 차이가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이미지의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피쳐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(Feature)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맵에서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 확보한 최적화된 오프셋이 앵커 위치나 크기에 추가됩니다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그림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을 통해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YOLO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알고리즘의 아키텍처를 설명할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탐지 레이어는 많은 회귀 및 분류 최적화 도구를 포함하고 있으며 레이어의 개수는 앵커의 개수에 따라 결정됩니다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"/>
                <a:ea typeface="맑은 고딕"/>
                <a:cs typeface="Helvetica"/>
              </a:rPr>
              <a:t>.</a:t>
            </a:r>
          </a:p>
          <a:p>
            <a:endParaRPr lang="en-US" altLang="ko-KR" dirty="0">
              <a:latin typeface="Helvetica"/>
              <a:ea typeface="맑은 고딕"/>
              <a:cs typeface="Helvetica"/>
            </a:endParaRPr>
          </a:p>
          <a:p>
            <a:r>
              <a:rPr lang="en-US" altLang="ko-KR" dirty="0">
                <a:latin typeface="Helvetica"/>
                <a:ea typeface="맑은 고딕"/>
                <a:cs typeface="Helvetica"/>
              </a:rPr>
              <a:t>-기하 </a:t>
            </a:r>
            <a:r>
              <a:rPr lang="en-US" altLang="ko-KR" dirty="0" err="1">
                <a:latin typeface="Helvetica"/>
                <a:ea typeface="맑은 고딕"/>
                <a:cs typeface="Helvetica"/>
              </a:rPr>
              <a:t>저희가</a:t>
            </a:r>
            <a:r>
              <a:rPr lang="en-US" altLang="ko-KR" dirty="0">
                <a:latin typeface="Helvetica"/>
                <a:ea typeface="맑은 고딕"/>
                <a:cs typeface="Helvetica"/>
              </a:rPr>
              <a:t> </a:t>
            </a:r>
            <a:r>
              <a:rPr lang="en-US" altLang="ko-KR" dirty="0" err="1">
                <a:latin typeface="Helvetica"/>
                <a:ea typeface="맑은 고딕"/>
                <a:cs typeface="Helvetica"/>
              </a:rPr>
              <a:t>사용한</a:t>
            </a:r>
            <a:r>
              <a:rPr lang="en-US" altLang="ko-KR" dirty="0">
                <a:latin typeface="Helvetica"/>
                <a:ea typeface="맑은 고딕"/>
                <a:cs typeface="Helvetica"/>
              </a:rPr>
              <a:t> yolo </a:t>
            </a:r>
            <a:r>
              <a:rPr lang="en-US" altLang="ko-KR" dirty="0" err="1">
                <a:latin typeface="Helvetica"/>
                <a:ea typeface="맑은 고딕"/>
                <a:cs typeface="Helvetica"/>
              </a:rPr>
              <a:t>알고리즘에</a:t>
            </a:r>
            <a:r>
              <a:rPr lang="en-US" altLang="ko-KR" dirty="0">
                <a:latin typeface="Helvetica"/>
                <a:ea typeface="맑은 고딕"/>
                <a:cs typeface="Helvetica"/>
              </a:rPr>
              <a:t> </a:t>
            </a:r>
            <a:r>
              <a:rPr lang="en-US" altLang="ko-KR" dirty="0" err="1">
                <a:latin typeface="Helvetica"/>
                <a:ea typeface="맑은 고딕"/>
                <a:cs typeface="Helvetica"/>
              </a:rPr>
              <a:t>대해</a:t>
            </a:r>
            <a:r>
              <a:rPr lang="en-US" altLang="ko-KR" dirty="0">
                <a:latin typeface="Helvetica"/>
                <a:ea typeface="맑은 고딕"/>
                <a:cs typeface="Helvetica"/>
              </a:rPr>
              <a:t> </a:t>
            </a:r>
            <a:r>
              <a:rPr lang="en-US" altLang="ko-KR" dirty="0" err="1">
                <a:latin typeface="Helvetica"/>
                <a:ea typeface="맑은 고딕"/>
                <a:cs typeface="Helvetica"/>
              </a:rPr>
              <a:t>발표하겠습니다</a:t>
            </a:r>
            <a:r>
              <a:rPr lang="en-US" altLang="ko-KR" dirty="0">
                <a:latin typeface="Helvetica"/>
                <a:ea typeface="맑은 고딕"/>
                <a:cs typeface="Helvetica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Helvetica"/>
              <a:ea typeface="맑은 고딕"/>
              <a:cs typeface="Helvetic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2AE18-4D3C-476B-9A1E-25E0B475423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45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9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69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1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9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3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7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2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FE300C3-52E6-4183-98E5-1141DF9761EC}"/>
              </a:ext>
            </a:extLst>
          </p:cNvPr>
          <p:cNvSpPr txBox="1"/>
          <p:nvPr/>
        </p:nvSpPr>
        <p:spPr>
          <a:xfrm>
            <a:off x="3100977" y="3229401"/>
            <a:ext cx="5994806" cy="3628599"/>
          </a:xfrm>
          <a:prstGeom prst="rect">
            <a:avLst/>
          </a:prstGeom>
          <a:solidFill>
            <a:srgbClr val="A1B9B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91FD84E0-F723-40E7-A628-86A3EF7C3824}"/>
              </a:ext>
            </a:extLst>
          </p:cNvPr>
          <p:cNvSpPr/>
          <p:nvPr/>
        </p:nvSpPr>
        <p:spPr>
          <a:xfrm>
            <a:off x="2842333" y="792170"/>
            <a:ext cx="6502567" cy="6065829"/>
          </a:xfrm>
          <a:prstGeom prst="round2SameRect">
            <a:avLst>
              <a:gd name="adj1" fmla="val 6974"/>
              <a:gd name="adj2" fmla="val 0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E481C137-064B-4B78-BBF2-F3B344A456DD}"/>
              </a:ext>
            </a:extLst>
          </p:cNvPr>
          <p:cNvSpPr/>
          <p:nvPr/>
        </p:nvSpPr>
        <p:spPr>
          <a:xfrm rot="5400000">
            <a:off x="9028288" y="3216123"/>
            <a:ext cx="711555" cy="6879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FB099E1E-9CC0-448E-BF30-4954E099C7A8}"/>
              </a:ext>
            </a:extLst>
          </p:cNvPr>
          <p:cNvSpPr/>
          <p:nvPr/>
        </p:nvSpPr>
        <p:spPr>
          <a:xfrm rot="5400000">
            <a:off x="2452156" y="2868507"/>
            <a:ext cx="711555" cy="6879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C26BB10B-226F-4C2C-B89C-54071A2CD4AB}"/>
              </a:ext>
            </a:extLst>
          </p:cNvPr>
          <p:cNvSpPr/>
          <p:nvPr/>
        </p:nvSpPr>
        <p:spPr>
          <a:xfrm rot="5400000">
            <a:off x="2456919" y="3740044"/>
            <a:ext cx="711555" cy="6879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D200405-3FF9-4803-BF73-4BE643E8566F}"/>
              </a:ext>
            </a:extLst>
          </p:cNvPr>
          <p:cNvSpPr/>
          <p:nvPr/>
        </p:nvSpPr>
        <p:spPr>
          <a:xfrm rot="5400000">
            <a:off x="6044432" y="425280"/>
            <a:ext cx="103133" cy="1485781"/>
          </a:xfrm>
          <a:prstGeom prst="roundRect">
            <a:avLst>
              <a:gd name="adj" fmla="val 50000"/>
            </a:avLst>
          </a:prstGeom>
          <a:solidFill>
            <a:srgbClr val="A1B9B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A449B-4B3D-4B90-8C6D-7F6D37B3D86E}"/>
              </a:ext>
            </a:extLst>
          </p:cNvPr>
          <p:cNvSpPr/>
          <p:nvPr/>
        </p:nvSpPr>
        <p:spPr>
          <a:xfrm rot="5400000">
            <a:off x="3421784" y="1184004"/>
            <a:ext cx="5348427" cy="5999568"/>
          </a:xfrm>
          <a:prstGeom prst="rect">
            <a:avLst/>
          </a:prstGeom>
          <a:solidFill>
            <a:srgbClr val="6284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5BD86E-1098-4AE9-8B36-53564CED95E0}"/>
              </a:ext>
            </a:extLst>
          </p:cNvPr>
          <p:cNvSpPr/>
          <p:nvPr/>
        </p:nvSpPr>
        <p:spPr>
          <a:xfrm rot="5400000">
            <a:off x="6908321" y="1115971"/>
            <a:ext cx="103133" cy="104400"/>
          </a:xfrm>
          <a:prstGeom prst="ellipse">
            <a:avLst/>
          </a:prstGeom>
          <a:solidFill>
            <a:srgbClr val="DFE7F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5F9A1-9479-46DE-A6E4-445DFEEBDA21}"/>
              </a:ext>
            </a:extLst>
          </p:cNvPr>
          <p:cNvGrpSpPr/>
          <p:nvPr/>
        </p:nvGrpSpPr>
        <p:grpSpPr>
          <a:xfrm rot="5400000">
            <a:off x="8558067" y="1586371"/>
            <a:ext cx="178360" cy="458385"/>
            <a:chOff x="3847020" y="2066190"/>
            <a:chExt cx="103133" cy="26505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BED8D11-0284-4283-B310-3E399D3DD5B8}"/>
                </a:ext>
              </a:extLst>
            </p:cNvPr>
            <p:cNvSpPr/>
            <p:nvPr/>
          </p:nvSpPr>
          <p:spPr>
            <a:xfrm>
              <a:off x="3847020" y="2066190"/>
              <a:ext cx="103133" cy="265053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48F6237-E3D6-4300-9661-159FF5C5CE59}"/>
                </a:ext>
              </a:extLst>
            </p:cNvPr>
            <p:cNvSpPr/>
            <p:nvPr/>
          </p:nvSpPr>
          <p:spPr>
            <a:xfrm>
              <a:off x="3871586" y="2090716"/>
              <a:ext cx="54000" cy="35200"/>
            </a:xfrm>
            <a:custGeom>
              <a:avLst/>
              <a:gdLst>
                <a:gd name="connsiteX0" fmla="*/ 27000 w 54000"/>
                <a:gd name="connsiteY0" fmla="*/ 0 h 35200"/>
                <a:gd name="connsiteX1" fmla="*/ 54000 w 54000"/>
                <a:gd name="connsiteY1" fmla="*/ 27000 h 35200"/>
                <a:gd name="connsiteX2" fmla="*/ 54000 w 54000"/>
                <a:gd name="connsiteY2" fmla="*/ 35200 h 35200"/>
                <a:gd name="connsiteX3" fmla="*/ 0 w 54000"/>
                <a:gd name="connsiteY3" fmla="*/ 35200 h 35200"/>
                <a:gd name="connsiteX4" fmla="*/ 0 w 54000"/>
                <a:gd name="connsiteY4" fmla="*/ 27000 h 35200"/>
                <a:gd name="connsiteX5" fmla="*/ 27000 w 54000"/>
                <a:gd name="connsiteY5" fmla="*/ 0 h 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0" h="35200">
                  <a:moveTo>
                    <a:pt x="27000" y="0"/>
                  </a:moveTo>
                  <a:cubicBezTo>
                    <a:pt x="41912" y="0"/>
                    <a:pt x="54000" y="12088"/>
                    <a:pt x="54000" y="27000"/>
                  </a:cubicBezTo>
                  <a:lnTo>
                    <a:pt x="54000" y="35200"/>
                  </a:lnTo>
                  <a:lnTo>
                    <a:pt x="0" y="35200"/>
                  </a:lnTo>
                  <a:lnTo>
                    <a:pt x="0" y="27000"/>
                  </a:lnTo>
                  <a:cubicBezTo>
                    <a:pt x="0" y="12088"/>
                    <a:pt x="12088" y="0"/>
                    <a:pt x="270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0FB719A-4EC1-4892-93AD-11B7244739A1}"/>
                </a:ext>
              </a:extLst>
            </p:cNvPr>
            <p:cNvSpPr/>
            <p:nvPr/>
          </p:nvSpPr>
          <p:spPr>
            <a:xfrm>
              <a:off x="3871586" y="2129516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88B0A9-8EEC-4054-AC46-4E5EFF0F8183}"/>
                </a:ext>
              </a:extLst>
            </p:cNvPr>
            <p:cNvSpPr/>
            <p:nvPr/>
          </p:nvSpPr>
          <p:spPr>
            <a:xfrm>
              <a:off x="3871586" y="2165715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71A725A-8F30-466C-A4F8-26BA4D3E262B}"/>
                </a:ext>
              </a:extLst>
            </p:cNvPr>
            <p:cNvSpPr/>
            <p:nvPr/>
          </p:nvSpPr>
          <p:spPr>
            <a:xfrm>
              <a:off x="3871586" y="2201914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AD0F15-FC37-47F9-8417-6DB171E51A78}"/>
                </a:ext>
              </a:extLst>
            </p:cNvPr>
            <p:cNvSpPr/>
            <p:nvPr/>
          </p:nvSpPr>
          <p:spPr>
            <a:xfrm>
              <a:off x="3871586" y="2238113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AF736D1-3B41-4B08-8221-8902224F5FC4}"/>
                </a:ext>
              </a:extLst>
            </p:cNvPr>
            <p:cNvSpPr/>
            <p:nvPr/>
          </p:nvSpPr>
          <p:spPr>
            <a:xfrm>
              <a:off x="3871586" y="2274312"/>
              <a:ext cx="54000" cy="32404"/>
            </a:xfrm>
            <a:custGeom>
              <a:avLst/>
              <a:gdLst>
                <a:gd name="connsiteX0" fmla="*/ 0 w 54000"/>
                <a:gd name="connsiteY0" fmla="*/ 0 h 32404"/>
                <a:gd name="connsiteX1" fmla="*/ 54000 w 54000"/>
                <a:gd name="connsiteY1" fmla="*/ 0 h 32404"/>
                <a:gd name="connsiteX2" fmla="*/ 54000 w 54000"/>
                <a:gd name="connsiteY2" fmla="*/ 5404 h 32404"/>
                <a:gd name="connsiteX3" fmla="*/ 27000 w 54000"/>
                <a:gd name="connsiteY3" fmla="*/ 32404 h 32404"/>
                <a:gd name="connsiteX4" fmla="*/ 0 w 54000"/>
                <a:gd name="connsiteY4" fmla="*/ 5404 h 32404"/>
                <a:gd name="connsiteX5" fmla="*/ 0 w 54000"/>
                <a:gd name="connsiteY5" fmla="*/ 0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0" h="32404">
                  <a:moveTo>
                    <a:pt x="0" y="0"/>
                  </a:moveTo>
                  <a:lnTo>
                    <a:pt x="54000" y="0"/>
                  </a:lnTo>
                  <a:lnTo>
                    <a:pt x="54000" y="5404"/>
                  </a:lnTo>
                  <a:cubicBezTo>
                    <a:pt x="54000" y="20316"/>
                    <a:pt x="41912" y="32404"/>
                    <a:pt x="27000" y="32404"/>
                  </a:cubicBezTo>
                  <a:cubicBezTo>
                    <a:pt x="12088" y="32404"/>
                    <a:pt x="0" y="20316"/>
                    <a:pt x="0" y="54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E8182C-B1C7-4907-BBD3-0D7EDCF98655}"/>
              </a:ext>
            </a:extLst>
          </p:cNvPr>
          <p:cNvSpPr txBox="1"/>
          <p:nvPr/>
        </p:nvSpPr>
        <p:spPr>
          <a:xfrm>
            <a:off x="3103360" y="2536960"/>
            <a:ext cx="5994805" cy="4310144"/>
          </a:xfrm>
          <a:prstGeom prst="rect">
            <a:avLst/>
          </a:prstGeom>
          <a:solidFill>
            <a:srgbClr val="A1B9B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26AC1-83E5-4065-B02C-F2B8FFA61F22}"/>
              </a:ext>
            </a:extLst>
          </p:cNvPr>
          <p:cNvSpPr txBox="1"/>
          <p:nvPr/>
        </p:nvSpPr>
        <p:spPr>
          <a:xfrm>
            <a:off x="3101455" y="2537776"/>
            <a:ext cx="5994805" cy="4310144"/>
          </a:xfrm>
          <a:prstGeom prst="rect">
            <a:avLst/>
          </a:prstGeom>
          <a:solidFill>
            <a:srgbClr val="A1B9B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3B2EE-A836-4D74-A1D2-1C9AE1B2D2AF}"/>
              </a:ext>
            </a:extLst>
          </p:cNvPr>
          <p:cNvSpPr txBox="1"/>
          <p:nvPr/>
        </p:nvSpPr>
        <p:spPr>
          <a:xfrm>
            <a:off x="7983630" y="5272524"/>
            <a:ext cx="2969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나은</a:t>
            </a:r>
            <a:r>
              <a:rPr lang="en-US" altLang="ko-KR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</a:t>
            </a:r>
            <a:r>
              <a:rPr lang="ko-KR" alt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ECF1553-C07D-4B4E-A3CA-90B63CB9E1AC}"/>
              </a:ext>
            </a:extLst>
          </p:cNvPr>
          <p:cNvSpPr/>
          <p:nvPr/>
        </p:nvSpPr>
        <p:spPr>
          <a:xfrm>
            <a:off x="7194577" y="5649763"/>
            <a:ext cx="2150323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latinLnBrk="0">
              <a:defRPr/>
            </a:pPr>
            <a:r>
              <a:rPr lang="en-US" altLang="ko-KR" sz="1200" b="1" kern="0">
                <a:ea typeface="맑은 고딕"/>
              </a:rPr>
              <a:t>14010849 </a:t>
            </a:r>
            <a:r>
              <a:rPr lang="ko-KR" altLang="en-US" sz="1200" b="1" kern="0">
                <a:ea typeface="맑은 고딕"/>
              </a:rPr>
              <a:t>정기하</a:t>
            </a:r>
            <a:endParaRPr lang="en-US" altLang="ko-KR" sz="1200" b="1" kern="0">
              <a:ea typeface="맑은 고딕"/>
            </a:endParaRPr>
          </a:p>
          <a:p>
            <a:pPr algn="ctr" latinLnBrk="0">
              <a:defRPr/>
            </a:pPr>
            <a:r>
              <a:rPr lang="en-US" altLang="ko-KR" sz="1200" b="1" kern="0">
                <a:ea typeface="맑은 고딕"/>
              </a:rPr>
              <a:t>16010780 </a:t>
            </a:r>
            <a:r>
              <a:rPr lang="ko-KR" altLang="en-US" sz="1200" b="1" kern="0" err="1">
                <a:ea typeface="맑은 고딕"/>
              </a:rPr>
              <a:t>주홍희</a:t>
            </a:r>
            <a:endParaRPr lang="en-US" altLang="ko-KR" sz="1200" b="1" kern="0">
              <a:ea typeface="맑은 고딕"/>
            </a:endParaRPr>
          </a:p>
          <a:p>
            <a:pPr algn="ctr" latinLnBrk="0">
              <a:defRPr/>
            </a:pPr>
            <a:r>
              <a:rPr lang="en-US" altLang="ko-KR" sz="1200" b="1" kern="0">
                <a:ea typeface="맑은 고딕"/>
              </a:rPr>
              <a:t>16010810 </a:t>
            </a:r>
            <a:r>
              <a:rPr lang="ko-KR" altLang="en-US" sz="1200" b="1" kern="0" err="1">
                <a:ea typeface="맑은 고딕"/>
              </a:rPr>
              <a:t>최치은</a:t>
            </a:r>
            <a:endParaRPr lang="en-US" altLang="ko-KR" sz="1200" b="1" kern="0">
              <a:ea typeface="맑은 고딕"/>
            </a:endParaRPr>
          </a:p>
          <a:p>
            <a:pPr algn="ctr" latinLnBrk="0">
              <a:defRPr/>
            </a:pPr>
            <a:r>
              <a:rPr lang="en-US" altLang="ko-KR" sz="1200" b="1" kern="0">
                <a:ea typeface="맑은 고딕"/>
              </a:rPr>
              <a:t>17010818 </a:t>
            </a:r>
            <a:r>
              <a:rPr lang="ko-KR" altLang="en-US" sz="1200" b="1" kern="0" err="1">
                <a:ea typeface="맑은 고딕"/>
              </a:rPr>
              <a:t>허나연</a:t>
            </a:r>
            <a:endParaRPr lang="ko-KR" altLang="en-US" sz="1200" b="1" kern="0"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287438-EAB2-48EB-84F4-93F7F0BDA4AB}"/>
              </a:ext>
            </a:extLst>
          </p:cNvPr>
          <p:cNvSpPr txBox="1"/>
          <p:nvPr/>
        </p:nvSpPr>
        <p:spPr>
          <a:xfrm>
            <a:off x="4373284" y="4359558"/>
            <a:ext cx="3860815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ko-KR" altLang="en-US" sz="1500" b="1" dirty="0">
                <a:latin typeface="Arial Black"/>
                <a:ea typeface="맑은 고딕"/>
              </a:rPr>
              <a:t>시각장애인을 위한 장애물 탐지 서비스</a:t>
            </a:r>
            <a:endParaRPr kumimoji="0" lang="en-US" altLang="ko-KR" sz="1500" b="1" dirty="0">
              <a:latin typeface="Arial Black"/>
              <a:ea typeface="맑은 고딕"/>
            </a:endParaRPr>
          </a:p>
          <a:p>
            <a:endParaRPr lang="ko-KR" altLang="en-US" sz="1200" dirty="0">
              <a:latin typeface="Arial Black" panose="020B0A040201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C1299-A010-4CA5-A834-950DBFD13BD6}"/>
              </a:ext>
            </a:extLst>
          </p:cNvPr>
          <p:cNvGrpSpPr/>
          <p:nvPr/>
        </p:nvGrpSpPr>
        <p:grpSpPr>
          <a:xfrm>
            <a:off x="4981680" y="3311690"/>
            <a:ext cx="3154576" cy="915942"/>
            <a:chOff x="4981680" y="3311690"/>
            <a:chExt cx="3154576" cy="91594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1D113B-ED1C-477A-8AD2-78030758E3D8}"/>
                </a:ext>
              </a:extLst>
            </p:cNvPr>
            <p:cNvSpPr txBox="1"/>
            <p:nvPr/>
          </p:nvSpPr>
          <p:spPr>
            <a:xfrm>
              <a:off x="5537760" y="3425990"/>
              <a:ext cx="2598496" cy="793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45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Malgun Gothic"/>
                  <a:ea typeface="Malgun Gothic"/>
                </a:rPr>
                <a:t>눈R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2B8C1F-71C1-4EEF-B08E-FFF73C1EA725}"/>
                </a:ext>
              </a:extLst>
            </p:cNvPr>
            <p:cNvSpPr/>
            <p:nvPr/>
          </p:nvSpPr>
          <p:spPr>
            <a:xfrm>
              <a:off x="4981680" y="3311690"/>
              <a:ext cx="2344876" cy="915942"/>
            </a:xfrm>
            <a:prstGeom prst="rect">
              <a:avLst/>
            </a:prstGeom>
            <a:noFill/>
            <a:ln w="571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F2E3E1E1-3134-4230-9C2D-6B6849890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70" y="2724150"/>
            <a:ext cx="457200" cy="4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7"/>
    </mc:Choice>
    <mc:Fallback>
      <p:transition spd="slow" advTm="102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79C05-0555-4A30-BE66-FDCFF82E1F32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F92C44-D663-486B-B699-AA90A34ECA4E}"/>
              </a:ext>
            </a:extLst>
          </p:cNvPr>
          <p:cNvSpPr/>
          <p:nvPr/>
        </p:nvSpPr>
        <p:spPr>
          <a:xfrm>
            <a:off x="0" y="650818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B64A1-87B3-4D6E-9F8C-AA5920882B2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E9FA8-0C56-42EA-B74A-AAEF49272584}"/>
              </a:ext>
            </a:extLst>
          </p:cNvPr>
          <p:cNvSpPr txBox="1"/>
          <p:nvPr/>
        </p:nvSpPr>
        <p:spPr>
          <a:xfrm>
            <a:off x="87288" y="347715"/>
            <a:ext cx="5465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/>
              <a:t>프로젝트 소개 </a:t>
            </a:r>
            <a:r>
              <a:rPr lang="en-US" altLang="ko-KR" sz="2600" b="1"/>
              <a:t>– </a:t>
            </a:r>
            <a:r>
              <a:rPr lang="ko-KR" altLang="en-US" sz="2000" b="1" i="1" kern="0">
                <a:solidFill>
                  <a:srgbClr val="FFC000"/>
                </a:solidFill>
              </a:rPr>
              <a:t>시나리오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85BA838-EC53-4C46-AD38-F05D3788D725}"/>
              </a:ext>
            </a:extLst>
          </p:cNvPr>
          <p:cNvCxnSpPr/>
          <p:nvPr/>
        </p:nvCxnSpPr>
        <p:spPr>
          <a:xfrm>
            <a:off x="2844672" y="3564789"/>
            <a:ext cx="134470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49F02BF2-2D58-41BA-BD40-B9796000E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77" y="705244"/>
            <a:ext cx="648931" cy="648931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1B31311-DD0C-48FF-94C6-9E2546F4D49D}"/>
              </a:ext>
            </a:extLst>
          </p:cNvPr>
          <p:cNvGrpSpPr/>
          <p:nvPr/>
        </p:nvGrpSpPr>
        <p:grpSpPr>
          <a:xfrm>
            <a:off x="10175189" y="3099613"/>
            <a:ext cx="1295166" cy="870664"/>
            <a:chOff x="4335541" y="3378653"/>
            <a:chExt cx="1295166" cy="870664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9FF82CC0-F932-4B37-9C41-FFEE9AD2B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541" y="3378653"/>
              <a:ext cx="870664" cy="870664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E5EFE1C3-2B23-47CE-8474-7AF10EBC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880" y="3587141"/>
              <a:ext cx="417827" cy="417827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15BB772-591C-495A-8867-F85535E51968}"/>
              </a:ext>
            </a:extLst>
          </p:cNvPr>
          <p:cNvGrpSpPr/>
          <p:nvPr/>
        </p:nvGrpSpPr>
        <p:grpSpPr>
          <a:xfrm>
            <a:off x="237896" y="2925302"/>
            <a:ext cx="4311068" cy="1459403"/>
            <a:chOff x="741427" y="1663734"/>
            <a:chExt cx="4529699" cy="1533415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5ABFB98-0689-45F3-BE24-3DD119923F2E}"/>
                </a:ext>
              </a:extLst>
            </p:cNvPr>
            <p:cNvGrpSpPr/>
            <p:nvPr/>
          </p:nvGrpSpPr>
          <p:grpSpPr>
            <a:xfrm>
              <a:off x="1365802" y="1663734"/>
              <a:ext cx="1785001" cy="872934"/>
              <a:chOff x="682551" y="2769755"/>
              <a:chExt cx="3936971" cy="1925329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2112B8CF-1055-43CE-B5B2-483FA245F452}"/>
                  </a:ext>
                </a:extLst>
              </p:cNvPr>
              <p:cNvSpPr/>
              <p:nvPr/>
            </p:nvSpPr>
            <p:spPr>
              <a:xfrm>
                <a:off x="682551" y="3882690"/>
                <a:ext cx="3936971" cy="81239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E31DF546-C9D0-4051-9E30-548D404AD3C2}"/>
                  </a:ext>
                </a:extLst>
              </p:cNvPr>
              <p:cNvSpPr/>
              <p:nvPr/>
            </p:nvSpPr>
            <p:spPr>
              <a:xfrm>
                <a:off x="682551" y="3973809"/>
                <a:ext cx="3936970" cy="53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300EFF4-55DB-46D7-B473-DCF4005CBE62}"/>
                  </a:ext>
                </a:extLst>
              </p:cNvPr>
              <p:cNvSpPr/>
              <p:nvPr/>
            </p:nvSpPr>
            <p:spPr>
              <a:xfrm>
                <a:off x="682551" y="4531062"/>
                <a:ext cx="3936970" cy="537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249969C-729D-4347-8662-B411982E130E}"/>
                  </a:ext>
                </a:extLst>
              </p:cNvPr>
              <p:cNvSpPr/>
              <p:nvPr/>
            </p:nvSpPr>
            <p:spPr>
              <a:xfrm>
                <a:off x="682551" y="4197927"/>
                <a:ext cx="502023" cy="134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85FA6557-174F-47B5-8EE6-C957EC7BFCD5}"/>
                  </a:ext>
                </a:extLst>
              </p:cNvPr>
              <p:cNvSpPr/>
              <p:nvPr/>
            </p:nvSpPr>
            <p:spPr>
              <a:xfrm>
                <a:off x="1518306" y="4197927"/>
                <a:ext cx="502023" cy="134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E67B9DC9-5743-46E7-B45F-0C513D5DB4E4}"/>
                  </a:ext>
                </a:extLst>
              </p:cNvPr>
              <p:cNvSpPr/>
              <p:nvPr/>
            </p:nvSpPr>
            <p:spPr>
              <a:xfrm>
                <a:off x="2355181" y="4197927"/>
                <a:ext cx="502023" cy="134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0CA34912-E988-4F42-93F6-90327BFFCDAF}"/>
                  </a:ext>
                </a:extLst>
              </p:cNvPr>
              <p:cNvSpPr/>
              <p:nvPr/>
            </p:nvSpPr>
            <p:spPr>
              <a:xfrm>
                <a:off x="3192056" y="4197927"/>
                <a:ext cx="502023" cy="134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F63DCBC6-C99A-40FF-95C3-C4DB4642B455}"/>
                  </a:ext>
                </a:extLst>
              </p:cNvPr>
              <p:cNvSpPr/>
              <p:nvPr/>
            </p:nvSpPr>
            <p:spPr>
              <a:xfrm>
                <a:off x="4033354" y="4197927"/>
                <a:ext cx="502023" cy="134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9" name="그림 118" descr="노트북, 앉아있는, 컴퓨터, 어두운이(가) 표시된 사진&#10;&#10;자동 생성된 설명">
                <a:extLst>
                  <a:ext uri="{FF2B5EF4-FFF2-40B4-BE49-F238E27FC236}">
                    <a16:creationId xmlns:a16="http://schemas.microsoft.com/office/drawing/2014/main" id="{BF469A31-0D97-4D00-A899-5CCA60AC2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464" y="2769755"/>
                <a:ext cx="1428175" cy="1428174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F5A0AF-69F0-4685-B996-C602D85956B9}"/>
                </a:ext>
              </a:extLst>
            </p:cNvPr>
            <p:cNvSpPr txBox="1"/>
            <p:nvPr/>
          </p:nvSpPr>
          <p:spPr>
            <a:xfrm>
              <a:off x="858507" y="2798772"/>
              <a:ext cx="4412619" cy="398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/>
                <a:t>스마트 글라스로 노면위의 장애물 탐지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76B0001-8819-47E8-AFFC-7EC74419BC56}"/>
                </a:ext>
              </a:extLst>
            </p:cNvPr>
            <p:cNvSpPr/>
            <p:nvPr/>
          </p:nvSpPr>
          <p:spPr>
            <a:xfrm>
              <a:off x="741427" y="2749341"/>
              <a:ext cx="3627576" cy="369331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DC69BBD-0877-4D13-8644-0AC363927A14}"/>
              </a:ext>
            </a:extLst>
          </p:cNvPr>
          <p:cNvSpPr/>
          <p:nvPr/>
        </p:nvSpPr>
        <p:spPr>
          <a:xfrm>
            <a:off x="5071663" y="1509260"/>
            <a:ext cx="2005786" cy="369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lt"/>
              </a:rPr>
              <a:t>Object detection</a:t>
            </a:r>
            <a:endParaRPr lang="ko-KR" altLang="en-US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A7CC0BF-B59D-4BE4-A34A-E17C98A888DA}"/>
              </a:ext>
            </a:extLst>
          </p:cNvPr>
          <p:cNvSpPr/>
          <p:nvPr/>
        </p:nvSpPr>
        <p:spPr>
          <a:xfrm>
            <a:off x="9736750" y="4273338"/>
            <a:ext cx="2075720" cy="369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+mj-lt"/>
              </a:rPr>
              <a:t>음성 알림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2460EF-DECD-417F-960D-680A29C8FDA3}"/>
              </a:ext>
            </a:extLst>
          </p:cNvPr>
          <p:cNvSpPr/>
          <p:nvPr/>
        </p:nvSpPr>
        <p:spPr>
          <a:xfrm>
            <a:off x="5059629" y="5164074"/>
            <a:ext cx="2821213" cy="369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+mj-lt"/>
              </a:rPr>
              <a:t>Distance measurement</a:t>
            </a:r>
            <a:endParaRPr lang="ko-KR" altLang="en-US" b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EA754BA9-014D-4B5C-8883-C2F535DE795E}"/>
              </a:ext>
            </a:extLst>
          </p:cNvPr>
          <p:cNvGrpSpPr/>
          <p:nvPr/>
        </p:nvGrpSpPr>
        <p:grpSpPr>
          <a:xfrm>
            <a:off x="5071663" y="3315065"/>
            <a:ext cx="3002418" cy="807868"/>
            <a:chOff x="3676522" y="3411070"/>
            <a:chExt cx="3895110" cy="1048067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BD4CD52B-1DE6-4EC9-B343-91E2BFA76E83}"/>
                </a:ext>
              </a:extLst>
            </p:cNvPr>
            <p:cNvGrpSpPr/>
            <p:nvPr/>
          </p:nvGrpSpPr>
          <p:grpSpPr>
            <a:xfrm>
              <a:off x="3676522" y="4025153"/>
              <a:ext cx="3895110" cy="433984"/>
              <a:chOff x="4194393" y="3451412"/>
              <a:chExt cx="3895110" cy="433984"/>
            </a:xfrm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C22D9D4-482B-44BB-A52C-24A5FB7D1024}"/>
                  </a:ext>
                </a:extLst>
              </p:cNvPr>
              <p:cNvGrpSpPr/>
              <p:nvPr/>
            </p:nvGrpSpPr>
            <p:grpSpPr>
              <a:xfrm>
                <a:off x="4194393" y="3451412"/>
                <a:ext cx="2103146" cy="433984"/>
                <a:chOff x="572652" y="2884903"/>
                <a:chExt cx="2103146" cy="433984"/>
              </a:xfrm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6561A045-E184-4849-8705-9BBF523F3ED6}"/>
                    </a:ext>
                  </a:extLst>
                </p:cNvPr>
                <p:cNvSpPr/>
                <p:nvPr/>
              </p:nvSpPr>
              <p:spPr>
                <a:xfrm>
                  <a:off x="572652" y="2884903"/>
                  <a:ext cx="2103146" cy="43398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0D7E5B32-4962-4ADF-871E-4AB408C454AE}"/>
                    </a:ext>
                  </a:extLst>
                </p:cNvPr>
                <p:cNvSpPr/>
                <p:nvPr/>
              </p:nvSpPr>
              <p:spPr>
                <a:xfrm>
                  <a:off x="572652" y="2933579"/>
                  <a:ext cx="2103145" cy="28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F12E4056-1620-4A7E-AAC7-8435849A1E0B}"/>
                    </a:ext>
                  </a:extLst>
                </p:cNvPr>
                <p:cNvSpPr/>
                <p:nvPr/>
              </p:nvSpPr>
              <p:spPr>
                <a:xfrm>
                  <a:off x="572652" y="3231266"/>
                  <a:ext cx="2103145" cy="28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C700BCF7-7589-46D9-8D34-61291DFC8892}"/>
                    </a:ext>
                  </a:extLst>
                </p:cNvPr>
                <p:cNvSpPr/>
                <p:nvPr/>
              </p:nvSpPr>
              <p:spPr>
                <a:xfrm>
                  <a:off x="572652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4E80B21D-C802-4348-8509-BF2D59AB0CC2}"/>
                    </a:ext>
                  </a:extLst>
                </p:cNvPr>
                <p:cNvSpPr/>
                <p:nvPr/>
              </p:nvSpPr>
              <p:spPr>
                <a:xfrm>
                  <a:off x="1019116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644E464E-2C03-4931-8778-1D2713E5BD57}"/>
                    </a:ext>
                  </a:extLst>
                </p:cNvPr>
                <p:cNvSpPr/>
                <p:nvPr/>
              </p:nvSpPr>
              <p:spPr>
                <a:xfrm>
                  <a:off x="1466178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>
                  <a:extLst>
                    <a:ext uri="{FF2B5EF4-FFF2-40B4-BE49-F238E27FC236}">
                      <a16:creationId xmlns:a16="http://schemas.microsoft.com/office/drawing/2014/main" id="{26ECCBD6-34F2-453A-BCC5-1D27C3F345B3}"/>
                    </a:ext>
                  </a:extLst>
                </p:cNvPr>
                <p:cNvSpPr/>
                <p:nvPr/>
              </p:nvSpPr>
              <p:spPr>
                <a:xfrm>
                  <a:off x="1913240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161E463-ABF0-450B-BA35-E9AEA68915E2}"/>
                    </a:ext>
                  </a:extLst>
                </p:cNvPr>
                <p:cNvSpPr/>
                <p:nvPr/>
              </p:nvSpPr>
              <p:spPr>
                <a:xfrm>
                  <a:off x="2362665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C0206FF-9C4E-4AD0-AC5D-6BDDDE9AB928}"/>
                  </a:ext>
                </a:extLst>
              </p:cNvPr>
              <p:cNvGrpSpPr/>
              <p:nvPr/>
            </p:nvGrpSpPr>
            <p:grpSpPr>
              <a:xfrm>
                <a:off x="5986357" y="3451412"/>
                <a:ext cx="2103146" cy="433984"/>
                <a:chOff x="572652" y="2884903"/>
                <a:chExt cx="2103146" cy="433984"/>
              </a:xfrm>
            </p:grpSpPr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62FBD0E1-37FE-48B1-8E2F-E998DDB3B3C7}"/>
                    </a:ext>
                  </a:extLst>
                </p:cNvPr>
                <p:cNvSpPr/>
                <p:nvPr/>
              </p:nvSpPr>
              <p:spPr>
                <a:xfrm>
                  <a:off x="572652" y="2884903"/>
                  <a:ext cx="2103146" cy="43398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D79AEF8F-DCC7-44CC-AC65-8ACAC01F8430}"/>
                    </a:ext>
                  </a:extLst>
                </p:cNvPr>
                <p:cNvSpPr/>
                <p:nvPr/>
              </p:nvSpPr>
              <p:spPr>
                <a:xfrm>
                  <a:off x="572652" y="2933579"/>
                  <a:ext cx="2103145" cy="28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BF2AE677-E51D-43D2-B3F7-83C4DCA0C4BE}"/>
                    </a:ext>
                  </a:extLst>
                </p:cNvPr>
                <p:cNvSpPr/>
                <p:nvPr/>
              </p:nvSpPr>
              <p:spPr>
                <a:xfrm>
                  <a:off x="572652" y="3231266"/>
                  <a:ext cx="2103145" cy="287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F8083F3-2BB8-4B88-81CE-7B0691B56382}"/>
                    </a:ext>
                  </a:extLst>
                </p:cNvPr>
                <p:cNvSpPr/>
                <p:nvPr/>
              </p:nvSpPr>
              <p:spPr>
                <a:xfrm>
                  <a:off x="572652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BCD55F1D-E8AF-43FA-AFD6-F061D173AC62}"/>
                    </a:ext>
                  </a:extLst>
                </p:cNvPr>
                <p:cNvSpPr/>
                <p:nvPr/>
              </p:nvSpPr>
              <p:spPr>
                <a:xfrm>
                  <a:off x="1019116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D95EBF5C-2300-4320-AAC3-36B6E061401D}"/>
                    </a:ext>
                  </a:extLst>
                </p:cNvPr>
                <p:cNvSpPr/>
                <p:nvPr/>
              </p:nvSpPr>
              <p:spPr>
                <a:xfrm>
                  <a:off x="1466178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EF1E02F8-25F8-4297-BAA0-F4C8CA8A6F93}"/>
                    </a:ext>
                  </a:extLst>
                </p:cNvPr>
                <p:cNvSpPr/>
                <p:nvPr/>
              </p:nvSpPr>
              <p:spPr>
                <a:xfrm>
                  <a:off x="1913240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66B1C62C-BA96-4AE8-A2C0-179AF981D105}"/>
                    </a:ext>
                  </a:extLst>
                </p:cNvPr>
                <p:cNvSpPr/>
                <p:nvPr/>
              </p:nvSpPr>
              <p:spPr>
                <a:xfrm>
                  <a:off x="2362665" y="3053304"/>
                  <a:ext cx="268183" cy="718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AFD1227-C375-4527-8782-1A0AF531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439" y="3492626"/>
              <a:ext cx="725459" cy="949958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55CD9DC-653A-4A28-AB70-B22BC3D5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624" y="3411070"/>
              <a:ext cx="791800" cy="791800"/>
            </a:xfrm>
            <a:prstGeom prst="rect">
              <a:avLst/>
            </a:prstGeom>
          </p:spPr>
        </p:pic>
        <p:pic>
          <p:nvPicPr>
            <p:cNvPr id="143" name="그림 142" descr="표지판, 실외, 중지, 거리이(가) 표시된 사진&#10;&#10;자동 생성된 설명">
              <a:extLst>
                <a:ext uri="{FF2B5EF4-FFF2-40B4-BE49-F238E27FC236}">
                  <a16:creationId xmlns:a16="http://schemas.microsoft.com/office/drawing/2014/main" id="{62DF6D98-7CE1-4D76-992C-BD095BD82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213" y="3550853"/>
              <a:ext cx="831467" cy="831467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2C1711-4BD8-4334-8617-D5111A92637C}"/>
              </a:ext>
            </a:extLst>
          </p:cNvPr>
          <p:cNvSpPr/>
          <p:nvPr/>
        </p:nvSpPr>
        <p:spPr>
          <a:xfrm>
            <a:off x="5269117" y="3308101"/>
            <a:ext cx="722350" cy="8615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2C3EE7EA-BF01-45A3-9754-4B2BD56B88D9}"/>
              </a:ext>
            </a:extLst>
          </p:cNvPr>
          <p:cNvCxnSpPr>
            <a:cxnSpLocks/>
          </p:cNvCxnSpPr>
          <p:nvPr/>
        </p:nvCxnSpPr>
        <p:spPr>
          <a:xfrm flipV="1">
            <a:off x="5470841" y="2055136"/>
            <a:ext cx="1" cy="8414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85AD60F0-0458-4FDE-93FC-AA83916E87B6}"/>
              </a:ext>
            </a:extLst>
          </p:cNvPr>
          <p:cNvCxnSpPr>
            <a:cxnSpLocks/>
          </p:cNvCxnSpPr>
          <p:nvPr/>
        </p:nvCxnSpPr>
        <p:spPr>
          <a:xfrm>
            <a:off x="5645507" y="2075994"/>
            <a:ext cx="0" cy="833513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0605B1B-F1D7-4AC6-902E-9886DF572D5C}"/>
              </a:ext>
            </a:extLst>
          </p:cNvPr>
          <p:cNvCxnSpPr>
            <a:cxnSpLocks/>
          </p:cNvCxnSpPr>
          <p:nvPr/>
        </p:nvCxnSpPr>
        <p:spPr>
          <a:xfrm>
            <a:off x="7305925" y="4273338"/>
            <a:ext cx="0" cy="790187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05DEF1DF-5082-440F-9438-03630807E9D4}"/>
              </a:ext>
            </a:extLst>
          </p:cNvPr>
          <p:cNvCxnSpPr>
            <a:cxnSpLocks/>
          </p:cNvCxnSpPr>
          <p:nvPr/>
        </p:nvCxnSpPr>
        <p:spPr>
          <a:xfrm>
            <a:off x="8860694" y="3565682"/>
            <a:ext cx="112994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8DE86C0-D09D-4B98-B9EB-0144AC8FAC74}"/>
              </a:ext>
            </a:extLst>
          </p:cNvPr>
          <p:cNvCxnSpPr/>
          <p:nvPr/>
        </p:nvCxnSpPr>
        <p:spPr>
          <a:xfrm>
            <a:off x="4470860" y="1143034"/>
            <a:ext cx="162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D0DCF9E2-2E03-423E-9FB0-D7B7F4C51C1C}"/>
              </a:ext>
            </a:extLst>
          </p:cNvPr>
          <p:cNvCxnSpPr/>
          <p:nvPr/>
        </p:nvCxnSpPr>
        <p:spPr>
          <a:xfrm>
            <a:off x="6947489" y="1143034"/>
            <a:ext cx="162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7363261B-7913-4641-BC78-B5AC8F3F1938}"/>
              </a:ext>
            </a:extLst>
          </p:cNvPr>
          <p:cNvCxnSpPr>
            <a:cxnSpLocks/>
          </p:cNvCxnSpPr>
          <p:nvPr/>
        </p:nvCxnSpPr>
        <p:spPr>
          <a:xfrm flipH="1">
            <a:off x="4470265" y="1148266"/>
            <a:ext cx="1" cy="480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74A8835E-9B71-4167-B602-68B550563EBB}"/>
              </a:ext>
            </a:extLst>
          </p:cNvPr>
          <p:cNvCxnSpPr>
            <a:cxnSpLocks/>
          </p:cNvCxnSpPr>
          <p:nvPr/>
        </p:nvCxnSpPr>
        <p:spPr>
          <a:xfrm>
            <a:off x="8557238" y="1152460"/>
            <a:ext cx="0" cy="4813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B4946FFF-7100-4DE9-84DD-FBC10A51E7C2}"/>
              </a:ext>
            </a:extLst>
          </p:cNvPr>
          <p:cNvCxnSpPr>
            <a:cxnSpLocks/>
          </p:cNvCxnSpPr>
          <p:nvPr/>
        </p:nvCxnSpPr>
        <p:spPr>
          <a:xfrm>
            <a:off x="4470457" y="5970255"/>
            <a:ext cx="410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28E78D1-7BE6-47BB-9377-5AD7671FF833}"/>
              </a:ext>
            </a:extLst>
          </p:cNvPr>
          <p:cNvCxnSpPr>
            <a:cxnSpLocks/>
          </p:cNvCxnSpPr>
          <p:nvPr/>
        </p:nvCxnSpPr>
        <p:spPr>
          <a:xfrm flipV="1">
            <a:off x="7486288" y="4273338"/>
            <a:ext cx="0" cy="79018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CAB58-CADB-47C8-8D70-DD7A2A90B840}"/>
              </a:ext>
            </a:extLst>
          </p:cNvPr>
          <p:cNvSpPr/>
          <p:nvPr/>
        </p:nvSpPr>
        <p:spPr>
          <a:xfrm>
            <a:off x="6985221" y="3292307"/>
            <a:ext cx="749586" cy="66412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2E3447D-670A-467D-AE9E-1DDEF0D8697C}"/>
              </a:ext>
            </a:extLst>
          </p:cNvPr>
          <p:cNvSpPr txBox="1"/>
          <p:nvPr/>
        </p:nvSpPr>
        <p:spPr>
          <a:xfrm>
            <a:off x="6865103" y="2951571"/>
            <a:ext cx="1777563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Bicycle,1.0m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A7A94-8C57-5C47-8DBB-54E91EADCD0E}"/>
              </a:ext>
            </a:extLst>
          </p:cNvPr>
          <p:cNvSpPr txBox="1"/>
          <p:nvPr/>
        </p:nvSpPr>
        <p:spPr>
          <a:xfrm>
            <a:off x="5209642" y="4120836"/>
            <a:ext cx="1777563" cy="37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Tree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7194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7CE038-B153-4F21-B99A-142D18D36414}"/>
              </a:ext>
            </a:extLst>
          </p:cNvPr>
          <p:cNvSpPr/>
          <p:nvPr/>
        </p:nvSpPr>
        <p:spPr>
          <a:xfrm>
            <a:off x="0" y="1483659"/>
            <a:ext cx="12192000" cy="42313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BDE0B-0C92-426A-A163-97F05FF792DB}"/>
              </a:ext>
            </a:extLst>
          </p:cNvPr>
          <p:cNvSpPr txBox="1"/>
          <p:nvPr/>
        </p:nvSpPr>
        <p:spPr>
          <a:xfrm>
            <a:off x="3703759" y="3129969"/>
            <a:ext cx="7228419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500" b="1">
                <a:ea typeface="맑은 고딕"/>
              </a:rPr>
              <a:t>프로젝트 설계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716654-6138-4EBE-AFDA-B86DCF6BBAB8}"/>
              </a:ext>
            </a:extLst>
          </p:cNvPr>
          <p:cNvGrpSpPr/>
          <p:nvPr/>
        </p:nvGrpSpPr>
        <p:grpSpPr>
          <a:xfrm>
            <a:off x="256687" y="941698"/>
            <a:ext cx="1017166" cy="521149"/>
            <a:chOff x="379236" y="932271"/>
            <a:chExt cx="1017166" cy="521149"/>
          </a:xfrm>
        </p:grpSpPr>
        <p:pic>
          <p:nvPicPr>
            <p:cNvPr id="11" name="그림 10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AA4E3E42-4EC8-4364-9042-C3706D33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FC78FE-D476-4290-A96E-240D4EE8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050AB-6858-40B0-9DF6-55E8EB7097E2}"/>
              </a:ext>
            </a:extLst>
          </p:cNvPr>
          <p:cNvGrpSpPr/>
          <p:nvPr/>
        </p:nvGrpSpPr>
        <p:grpSpPr>
          <a:xfrm rot="10800000">
            <a:off x="10777704" y="5738168"/>
            <a:ext cx="1017166" cy="521149"/>
            <a:chOff x="379236" y="932271"/>
            <a:chExt cx="1017166" cy="521149"/>
          </a:xfrm>
        </p:grpSpPr>
        <p:pic>
          <p:nvPicPr>
            <p:cNvPr id="17" name="그림 16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B5E7894C-A306-4526-B774-CD78107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7A530F-DDCD-4392-9304-DD724FC8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99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79C05-0555-4A30-BE66-FDCFF82E1F32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F92C44-D663-486B-B699-AA90A34ECA4E}"/>
              </a:ext>
            </a:extLst>
          </p:cNvPr>
          <p:cNvSpPr/>
          <p:nvPr/>
        </p:nvSpPr>
        <p:spPr>
          <a:xfrm>
            <a:off x="0" y="650818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B64A1-87B3-4D6E-9F8C-AA5920882B2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E9FA8-0C56-42EA-B74A-AAEF49272584}"/>
              </a:ext>
            </a:extLst>
          </p:cNvPr>
          <p:cNvSpPr txBox="1"/>
          <p:nvPr/>
        </p:nvSpPr>
        <p:spPr>
          <a:xfrm>
            <a:off x="87288" y="347715"/>
            <a:ext cx="546537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00" b="1">
                <a:ea typeface="맑은 고딕"/>
              </a:rPr>
              <a:t>프로젝트 설계 </a:t>
            </a:r>
            <a:r>
              <a:rPr lang="en-US" altLang="ko-KR" sz="2600" b="1">
                <a:ea typeface="맑은 고딕"/>
              </a:rPr>
              <a:t>– </a:t>
            </a:r>
            <a:r>
              <a:rPr lang="ko-KR" altLang="en-US" sz="2000" b="1" i="1" kern="0">
                <a:solidFill>
                  <a:srgbClr val="FFC000"/>
                </a:solidFill>
                <a:ea typeface="맑은 고딕"/>
              </a:rPr>
              <a:t>DataSet</a:t>
            </a:r>
            <a:endParaRPr lang="ko-KR" altLang="en-US" sz="2000" b="1">
              <a:solidFill>
                <a:srgbClr val="FFC000"/>
              </a:solidFill>
              <a:ea typeface="맑은 고딕"/>
            </a:endParaRPr>
          </a:p>
        </p:txBody>
      </p:sp>
      <p:pic>
        <p:nvPicPr>
          <p:cNvPr id="5" name="그림 4" descr="도로, 실외, 거리, 건물이(가) 표시된 사진&#10;&#10;자동 생성된 설명">
            <a:extLst>
              <a:ext uri="{FF2B5EF4-FFF2-40B4-BE49-F238E27FC236}">
                <a16:creationId xmlns:a16="http://schemas.microsoft.com/office/drawing/2014/main" id="{37BD3985-5317-4E19-A642-3882973DA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7" y="1333008"/>
            <a:ext cx="6127536" cy="3964083"/>
          </a:xfrm>
          <a:prstGeom prst="round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30E9D-D8E0-45D3-A23A-5CCD13A9F7FB}"/>
              </a:ext>
            </a:extLst>
          </p:cNvPr>
          <p:cNvSpPr/>
          <p:nvPr/>
        </p:nvSpPr>
        <p:spPr>
          <a:xfrm>
            <a:off x="3201955" y="2390913"/>
            <a:ext cx="1512011" cy="855504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CA9E3-00EB-4E5B-BA56-4C541F6F195B}"/>
              </a:ext>
            </a:extLst>
          </p:cNvPr>
          <p:cNvSpPr txBox="1"/>
          <p:nvPr/>
        </p:nvSpPr>
        <p:spPr>
          <a:xfrm>
            <a:off x="7072999" y="2115708"/>
            <a:ext cx="512486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>
                <a:ea typeface="맑은 고딕"/>
              </a:rPr>
              <a:t>27</a:t>
            </a:r>
          </a:p>
          <a:p>
            <a:r>
              <a:rPr lang="ko-KR" altLang="en-US" sz="1400">
                <a:ea typeface="맑은 고딕"/>
              </a:rPr>
              <a:t>4      </a:t>
            </a:r>
            <a:endParaRPr lang="en-US" altLang="ko-KR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4      </a:t>
            </a:r>
            <a:endParaRPr lang="en-US" altLang="ko-KR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4      </a:t>
            </a:r>
            <a:endParaRPr lang="en-US" altLang="ko-KR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6      </a:t>
            </a:r>
            <a:endParaRPr lang="en-US" altLang="ko-KR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6 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A8504D-1AA2-4D19-8705-D24728704C0C}"/>
              </a:ext>
            </a:extLst>
          </p:cNvPr>
          <p:cNvSpPr/>
          <p:nvPr/>
        </p:nvSpPr>
        <p:spPr>
          <a:xfrm>
            <a:off x="3021816" y="3222180"/>
            <a:ext cx="739140" cy="151149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86C86E-3E8C-45A9-AADA-411CF48C355E}"/>
              </a:ext>
            </a:extLst>
          </p:cNvPr>
          <p:cNvSpPr/>
          <p:nvPr/>
        </p:nvSpPr>
        <p:spPr>
          <a:xfrm>
            <a:off x="757338" y="2172527"/>
            <a:ext cx="1016844" cy="111833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3B6B0D-52BB-40C7-802D-659BEB32BF19}"/>
              </a:ext>
            </a:extLst>
          </p:cNvPr>
          <p:cNvSpPr/>
          <p:nvPr/>
        </p:nvSpPr>
        <p:spPr>
          <a:xfrm>
            <a:off x="639544" y="3311667"/>
            <a:ext cx="739140" cy="142200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11C419-4946-441A-8B0D-EDBC65FB3A11}"/>
              </a:ext>
            </a:extLst>
          </p:cNvPr>
          <p:cNvSpPr/>
          <p:nvPr/>
        </p:nvSpPr>
        <p:spPr>
          <a:xfrm>
            <a:off x="5605072" y="3133995"/>
            <a:ext cx="558165" cy="161409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17">
            <a:extLst>
              <a:ext uri="{FF2B5EF4-FFF2-40B4-BE49-F238E27FC236}">
                <a16:creationId xmlns:a16="http://schemas.microsoft.com/office/drawing/2014/main" id="{1B607ADE-2A49-4BC6-97DB-CA0C89EB3FC9}"/>
              </a:ext>
            </a:extLst>
          </p:cNvPr>
          <p:cNvSpPr/>
          <p:nvPr/>
        </p:nvSpPr>
        <p:spPr>
          <a:xfrm>
            <a:off x="5159590" y="2587671"/>
            <a:ext cx="492623" cy="500982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2261ACA-7A03-4D8C-940F-88C887E4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13" y="4231345"/>
            <a:ext cx="4927195" cy="2191232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911AF1-8A26-48CD-B661-CDBA48C1E156}"/>
              </a:ext>
            </a:extLst>
          </p:cNvPr>
          <p:cNvSpPr txBox="1"/>
          <p:nvPr/>
        </p:nvSpPr>
        <p:spPr>
          <a:xfrm>
            <a:off x="7511991" y="2122422"/>
            <a:ext cx="47085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ea typeface="맑은 고딕"/>
              </a:rPr>
              <a:t>0.790852  0.258889  0.038161  0.049444</a:t>
            </a:r>
          </a:p>
          <a:p>
            <a:r>
              <a:rPr lang="ko-KR" altLang="en-US" sz="1400">
                <a:ea typeface="맑은 고딕"/>
              </a:rPr>
              <a:t>0.120464  0.686384  0.053458  0.337731</a:t>
            </a:r>
          </a:p>
          <a:p>
            <a:r>
              <a:rPr lang="ko-KR" altLang="en-US" sz="1400">
                <a:ea typeface="맑은 고딕"/>
              </a:rPr>
              <a:t>0.485938  0.426852  0.014583  0.07963</a:t>
            </a:r>
          </a:p>
          <a:p>
            <a:r>
              <a:rPr lang="ko-KR" altLang="en-US" sz="1400">
                <a:ea typeface="맑은 고딕"/>
              </a:rPr>
              <a:t>0.610172  0.265884  0.010594  0.049528</a:t>
            </a:r>
            <a:endParaRPr lang="en-US" altLang="ko-KR" sz="140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0.840365  0.392593  0.052604  0.053704</a:t>
            </a:r>
          </a:p>
          <a:p>
            <a:r>
              <a:rPr lang="ko-KR" altLang="en-US" sz="1400">
                <a:ea typeface="맑은 고딕"/>
              </a:rPr>
              <a:t>0.710836  0.401944  0.087505  0.091111</a:t>
            </a:r>
          </a:p>
          <a:p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5BD84-F8F7-470E-B6D8-5BE297998FBA}"/>
              </a:ext>
            </a:extLst>
          </p:cNvPr>
          <p:cNvSpPr txBox="1"/>
          <p:nvPr/>
        </p:nvSpPr>
        <p:spPr>
          <a:xfrm>
            <a:off x="8207552" y="6577205"/>
            <a:ext cx="433578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/>
              <a:t>출처</a:t>
            </a:r>
            <a:r>
              <a:rPr lang="en-US" altLang="ko-KR" sz="1200"/>
              <a:t>: </a:t>
            </a:r>
            <a:r>
              <a:rPr lang="en-US" altLang="ko-KR" sz="1200" err="1"/>
              <a:t>AIhub_</a:t>
            </a:r>
            <a:r>
              <a:rPr lang="en-US" altLang="ko-KR" sz="1200" b="0" i="0" err="1">
                <a:solidFill>
                  <a:srgbClr val="333333"/>
                </a:solidFill>
                <a:effectLst/>
                <a:latin typeface="Nanum Gothic"/>
              </a:rPr>
              <a:t>Korean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 Gothic"/>
              </a:rPr>
              <a:t> Sidewalk Image AI Training Dataset</a:t>
            </a:r>
            <a:endParaRPr lang="ko-KR" altLang="en-US" sz="120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6435AB94-540E-4AF4-A231-582B3FB2F1CB}"/>
              </a:ext>
            </a:extLst>
          </p:cNvPr>
          <p:cNvSpPr txBox="1"/>
          <p:nvPr/>
        </p:nvSpPr>
        <p:spPr>
          <a:xfrm>
            <a:off x="180918" y="5962332"/>
            <a:ext cx="591508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200" b="1">
                <a:ea typeface="+mn-lt"/>
                <a:cs typeface="+mn-lt"/>
              </a:rPr>
              <a:t>* </a:t>
            </a:r>
            <a:r>
              <a:rPr lang="ko-KR" sz="1200" b="1" err="1">
                <a:ea typeface="+mn-lt"/>
                <a:cs typeface="+mn-lt"/>
              </a:rPr>
              <a:t>Bounding</a:t>
            </a:r>
            <a:r>
              <a:rPr lang="ko-KR" sz="1200" b="1">
                <a:ea typeface="+mn-lt"/>
                <a:cs typeface="+mn-lt"/>
              </a:rPr>
              <a:t> </a:t>
            </a:r>
            <a:r>
              <a:rPr lang="ko-KR" sz="1200" b="1" err="1">
                <a:ea typeface="+mn-lt"/>
                <a:cs typeface="+mn-lt"/>
              </a:rPr>
              <a:t>Box</a:t>
            </a:r>
            <a:r>
              <a:rPr lang="ko-KR" sz="1200" b="1">
                <a:ea typeface="+mn-lt"/>
                <a:cs typeface="+mn-lt"/>
              </a:rPr>
              <a:t> 데이터셋 : </a:t>
            </a:r>
            <a:r>
              <a:rPr lang="en-US" altLang="ko-KR" sz="1200" b="1">
                <a:ea typeface="+mn-lt"/>
                <a:cs typeface="+mn-lt"/>
              </a:rPr>
              <a:t>2</a:t>
            </a:r>
            <a:r>
              <a:rPr lang="ko-KR" altLang="en-US" sz="1200" b="1">
                <a:ea typeface="+mn-lt"/>
                <a:cs typeface="+mn-lt"/>
              </a:rPr>
              <a:t>만</a:t>
            </a:r>
            <a:br>
              <a:rPr lang="ko-KR" sz="1200">
                <a:ea typeface="+mn-lt"/>
                <a:cs typeface="+mn-lt"/>
              </a:rPr>
            </a:b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sz="1200">
                <a:ea typeface="+mn-lt"/>
                <a:cs typeface="+mn-lt"/>
              </a:rPr>
              <a:t>- 인도보행에 장애가 되는 객체 29종에 대해 ‘박스’ 형태로 </a:t>
            </a:r>
            <a:r>
              <a:rPr lang="ko-KR" sz="1200" err="1">
                <a:ea typeface="+mn-lt"/>
                <a:cs typeface="+mn-lt"/>
              </a:rPr>
              <a:t>어노테이션한</a:t>
            </a:r>
            <a:r>
              <a:rPr lang="ko-KR" sz="1200">
                <a:ea typeface="+mn-lt"/>
                <a:cs typeface="+mn-lt"/>
              </a:rPr>
              <a:t> 데이터</a:t>
            </a:r>
            <a:endParaRPr lang="ko-KR" sz="1200">
              <a:ea typeface="맑은 고딕"/>
            </a:endParaRPr>
          </a:p>
          <a:p>
            <a:endParaRPr lang="ko-KR" altLang="en-US" sz="1600">
              <a:ea typeface="맑은 고딕"/>
            </a:endParaRPr>
          </a:p>
        </p:txBody>
      </p:sp>
      <p:graphicFrame>
        <p:nvGraphicFramePr>
          <p:cNvPr id="19" name="표 25">
            <a:extLst>
              <a:ext uri="{FF2B5EF4-FFF2-40B4-BE49-F238E27FC236}">
                <a16:creationId xmlns:a16="http://schemas.microsoft.com/office/drawing/2014/main" id="{C89D15A7-559B-46A1-815C-F6BA3591C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63109"/>
              </p:ext>
            </p:extLst>
          </p:nvPr>
        </p:nvGraphicFramePr>
        <p:xfrm>
          <a:off x="6773752" y="1150877"/>
          <a:ext cx="4958855" cy="612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083">
                  <a:extLst>
                    <a:ext uri="{9D8B030D-6E8A-4147-A177-3AD203B41FA5}">
                      <a16:colId xmlns:a16="http://schemas.microsoft.com/office/drawing/2014/main" val="256948422"/>
                    </a:ext>
                  </a:extLst>
                </a:gridCol>
                <a:gridCol w="1231753">
                  <a:extLst>
                    <a:ext uri="{9D8B030D-6E8A-4147-A177-3AD203B41FA5}">
                      <a16:colId xmlns:a16="http://schemas.microsoft.com/office/drawing/2014/main" val="2889162693"/>
                    </a:ext>
                  </a:extLst>
                </a:gridCol>
                <a:gridCol w="1094764">
                  <a:extLst>
                    <a:ext uri="{9D8B030D-6E8A-4147-A177-3AD203B41FA5}">
                      <a16:colId xmlns:a16="http://schemas.microsoft.com/office/drawing/2014/main" val="2206751658"/>
                    </a:ext>
                  </a:extLst>
                </a:gridCol>
                <a:gridCol w="1154255">
                  <a:extLst>
                    <a:ext uri="{9D8B030D-6E8A-4147-A177-3AD203B41FA5}">
                      <a16:colId xmlns:a16="http://schemas.microsoft.com/office/drawing/2014/main" val="2068946655"/>
                    </a:ext>
                  </a:extLst>
                </a:gridCol>
              </a:tblGrid>
              <a:tr h="3535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Label number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486021"/>
                  </a:ext>
                </a:extLst>
              </a:tr>
              <a:tr h="202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Tree_trunk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bollard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Car</a:t>
                      </a:r>
                      <a:endParaRPr lang="ko-KR" alt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88439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8645A51-D60F-4A5D-91B2-296BC2FAB581}"/>
              </a:ext>
            </a:extLst>
          </p:cNvPr>
          <p:cNvGrpSpPr/>
          <p:nvPr/>
        </p:nvGrpSpPr>
        <p:grpSpPr>
          <a:xfrm>
            <a:off x="6773753" y="1888774"/>
            <a:ext cx="5769579" cy="1824907"/>
            <a:chOff x="7101078" y="1539704"/>
            <a:chExt cx="5425111" cy="182490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4E38D8D-0A3C-4548-9806-0E8F609AC4A0}"/>
                </a:ext>
              </a:extLst>
            </p:cNvPr>
            <p:cNvSpPr/>
            <p:nvPr/>
          </p:nvSpPr>
          <p:spPr>
            <a:xfrm>
              <a:off x="7101078" y="1554481"/>
              <a:ext cx="4818887" cy="181013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AC33CF-224F-43F6-B0C6-D960927DB308}"/>
                </a:ext>
              </a:extLst>
            </p:cNvPr>
            <p:cNvSpPr txBox="1"/>
            <p:nvPr/>
          </p:nvSpPr>
          <p:spPr>
            <a:xfrm>
              <a:off x="7267296" y="1539704"/>
              <a:ext cx="5258893" cy="29238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ko-KR" altLang="en-US" sz="1300" b="1" err="1">
                  <a:ea typeface="맑은 고딕"/>
                </a:rPr>
                <a:t>Label</a:t>
              </a:r>
              <a:r>
                <a:rPr lang="ko-KR" altLang="en-US" sz="1300" b="1">
                  <a:ea typeface="맑은 고딕"/>
                </a:rPr>
                <a:t>    </a:t>
              </a:r>
              <a:r>
                <a:rPr lang="ko-KR" altLang="en-US" sz="1300" b="1" err="1">
                  <a:ea typeface="맑은 고딕"/>
                </a:rPr>
                <a:t>xCenter</a:t>
              </a:r>
              <a:r>
                <a:rPr lang="ko-KR" altLang="en-US" sz="1300" b="1">
                  <a:ea typeface="맑은 고딕"/>
                </a:rPr>
                <a:t>    </a:t>
              </a:r>
              <a:r>
                <a:rPr lang="ko-KR" altLang="en-US" sz="1300" b="1" err="1">
                  <a:ea typeface="맑은 고딕"/>
                </a:rPr>
                <a:t>yCenter</a:t>
              </a:r>
              <a:r>
                <a:rPr lang="ko-KR" altLang="en-US" sz="1300" b="1">
                  <a:ea typeface="맑은 고딕"/>
                </a:rPr>
                <a:t>     </a:t>
              </a:r>
              <a:r>
                <a:rPr lang="ko-KR" altLang="en-US" sz="1300" b="1" err="1">
                  <a:ea typeface="맑은 고딕"/>
                </a:rPr>
                <a:t>Width</a:t>
              </a:r>
              <a:r>
                <a:rPr lang="ko-KR" altLang="en-US" sz="1300" b="1">
                  <a:ea typeface="맑은 고딕"/>
                </a:rPr>
                <a:t>      </a:t>
              </a:r>
              <a:r>
                <a:rPr lang="ko-KR" altLang="en-US" sz="1300" b="1" err="1">
                  <a:ea typeface="맑은 고딕"/>
                </a:rPr>
                <a:t>Height</a:t>
              </a:r>
              <a:r>
                <a:rPr lang="ko-KR" altLang="en-US" sz="1300" b="1">
                  <a:ea typeface="맑은 고딕"/>
                </a:rPr>
                <a:t> </a:t>
              </a:r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41C6E5-D634-46E8-AEAA-692C368737D3}"/>
              </a:ext>
            </a:extLst>
          </p:cNvPr>
          <p:cNvCxnSpPr>
            <a:cxnSpLocks/>
          </p:cNvCxnSpPr>
          <p:nvPr/>
        </p:nvCxnSpPr>
        <p:spPr>
          <a:xfrm>
            <a:off x="6165152" y="2537976"/>
            <a:ext cx="71972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F2E9F7-C9B6-4553-950B-BE022534A028}"/>
              </a:ext>
            </a:extLst>
          </p:cNvPr>
          <p:cNvCxnSpPr>
            <a:cxnSpLocks/>
          </p:cNvCxnSpPr>
          <p:nvPr/>
        </p:nvCxnSpPr>
        <p:spPr>
          <a:xfrm flipV="1">
            <a:off x="9264719" y="3722860"/>
            <a:ext cx="0" cy="524128"/>
          </a:xfrm>
          <a:prstGeom prst="straightConnector1">
            <a:avLst/>
          </a:prstGeom>
          <a:ln w="63500">
            <a:solidFill>
              <a:srgbClr val="FF5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D0EA451-904A-4ECE-804E-D6ACF02ED548}"/>
              </a:ext>
            </a:extLst>
          </p:cNvPr>
          <p:cNvSpPr txBox="1"/>
          <p:nvPr/>
        </p:nvSpPr>
        <p:spPr>
          <a:xfrm>
            <a:off x="9336184" y="383796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extract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02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7" y="347715"/>
            <a:ext cx="4583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/>
              <a:t>프로젝트 설계</a:t>
            </a:r>
            <a:r>
              <a:rPr lang="en-US" altLang="ko-KR" sz="2600" b="1" kern="0"/>
              <a:t> </a:t>
            </a:r>
            <a:r>
              <a:rPr lang="en-US" altLang="ko-KR" sz="2800" b="1" i="1" kern="0"/>
              <a:t>– </a:t>
            </a:r>
            <a:r>
              <a:rPr lang="en-US" altLang="ko-KR" sz="2000" b="1" i="1" kern="0">
                <a:solidFill>
                  <a:srgbClr val="FFC000"/>
                </a:solidFill>
              </a:rPr>
              <a:t>Flow Chart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B641E4-0C67-D445-9D16-E62BF17BAFB7}"/>
              </a:ext>
            </a:extLst>
          </p:cNvPr>
          <p:cNvSpPr/>
          <p:nvPr/>
        </p:nvSpPr>
        <p:spPr>
          <a:xfrm>
            <a:off x="4332738" y="2567472"/>
            <a:ext cx="2760870" cy="6729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Minimum confidence</a:t>
            </a:r>
          </a:p>
          <a:p>
            <a:pPr algn="ctr"/>
            <a:r>
              <a:rPr lang="en-US" altLang="ko-Kore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(70%)</a:t>
            </a:r>
            <a:endParaRPr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E39F68-3F6A-6C42-A776-46A09404D0E1}"/>
              </a:ext>
            </a:extLst>
          </p:cNvPr>
          <p:cNvSpPr/>
          <p:nvPr/>
        </p:nvSpPr>
        <p:spPr>
          <a:xfrm>
            <a:off x="4363552" y="5740331"/>
            <a:ext cx="2692005" cy="6561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 out</a:t>
            </a:r>
            <a:endParaRPr lang="ko-Kore-KR" altLang="en-US"/>
          </a:p>
        </p:txBody>
      </p:sp>
      <p:sp>
        <p:nvSpPr>
          <p:cNvPr id="12" name="다이아몬드[D] 11">
            <a:extLst>
              <a:ext uri="{FF2B5EF4-FFF2-40B4-BE49-F238E27FC236}">
                <a16:creationId xmlns:a16="http://schemas.microsoft.com/office/drawing/2014/main" id="{257289D2-CAAD-AD42-9677-9FFD485789C1}"/>
              </a:ext>
            </a:extLst>
          </p:cNvPr>
          <p:cNvSpPr/>
          <p:nvPr/>
        </p:nvSpPr>
        <p:spPr>
          <a:xfrm>
            <a:off x="4434647" y="4111208"/>
            <a:ext cx="2519386" cy="84153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AD95F-4D41-B541-8B9C-478E9780F8DF}"/>
              </a:ext>
            </a:extLst>
          </p:cNvPr>
          <p:cNvSpPr txBox="1"/>
          <p:nvPr/>
        </p:nvSpPr>
        <p:spPr>
          <a:xfrm>
            <a:off x="4856076" y="43405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/>
              <a:t>Distance range</a:t>
            </a:r>
            <a:endParaRPr lang="ko-Kore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59B56D-B078-3840-870F-9BECB3A6CDF9}"/>
              </a:ext>
            </a:extLst>
          </p:cNvPr>
          <p:cNvGrpSpPr/>
          <p:nvPr/>
        </p:nvGrpSpPr>
        <p:grpSpPr>
          <a:xfrm>
            <a:off x="3256872" y="1338806"/>
            <a:ext cx="1037206" cy="3176564"/>
            <a:chOff x="3623151" y="505179"/>
            <a:chExt cx="1037206" cy="3084292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E7AD62A-E55D-DF4E-A492-D6B13BA2E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2983" y="505179"/>
              <a:ext cx="12451" cy="307624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1245BF0-823B-D44D-9329-6E94C5F69B25}"/>
                </a:ext>
              </a:extLst>
            </p:cNvPr>
            <p:cNvCxnSpPr>
              <a:cxnSpLocks/>
            </p:cNvCxnSpPr>
            <p:nvPr/>
          </p:nvCxnSpPr>
          <p:spPr>
            <a:xfrm>
              <a:off x="3623151" y="3571874"/>
              <a:ext cx="1037206" cy="1759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3D1B2B34-2E45-C242-A3D0-28F85A2D0B2E}"/>
                </a:ext>
              </a:extLst>
            </p:cNvPr>
            <p:cNvCxnSpPr>
              <a:cxnSpLocks/>
            </p:cNvCxnSpPr>
            <p:nvPr/>
          </p:nvCxnSpPr>
          <p:spPr>
            <a:xfrm>
              <a:off x="3635602" y="514725"/>
              <a:ext cx="9423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F947F64-6937-894F-B851-692A68BA7259}"/>
              </a:ext>
            </a:extLst>
          </p:cNvPr>
          <p:cNvCxnSpPr>
            <a:cxnSpLocks/>
          </p:cNvCxnSpPr>
          <p:nvPr/>
        </p:nvCxnSpPr>
        <p:spPr>
          <a:xfrm>
            <a:off x="5707886" y="3352800"/>
            <a:ext cx="0" cy="711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87C41A-64A5-094C-95FF-0CFA29E74F5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694340" y="4952744"/>
            <a:ext cx="5913" cy="755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1AEB326-8963-6E48-9993-1540EC746702}"/>
              </a:ext>
            </a:extLst>
          </p:cNvPr>
          <p:cNvSpPr txBox="1"/>
          <p:nvPr/>
        </p:nvSpPr>
        <p:spPr>
          <a:xfrm>
            <a:off x="3562605" y="4205965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sz="1400"/>
              <a:t>No</a:t>
            </a:r>
            <a:endParaRPr lang="ko-Kore-KR" altLang="en-US" sz="14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DF3EC5-3926-854D-B829-4BA4776BDEEF}"/>
              </a:ext>
            </a:extLst>
          </p:cNvPr>
          <p:cNvSpPr txBox="1"/>
          <p:nvPr/>
        </p:nvSpPr>
        <p:spPr>
          <a:xfrm>
            <a:off x="5747651" y="352192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sz="1400"/>
              <a:t>Yes</a:t>
            </a:r>
            <a:endParaRPr lang="ko-Kore-KR" alt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0D6F83-AD7C-D84B-8E91-E9E2B4AF1202}"/>
              </a:ext>
            </a:extLst>
          </p:cNvPr>
          <p:cNvSpPr txBox="1"/>
          <p:nvPr/>
        </p:nvSpPr>
        <p:spPr>
          <a:xfrm>
            <a:off x="5747651" y="512211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sz="1400"/>
              <a:t>Yes</a:t>
            </a:r>
            <a:endParaRPr lang="ko-Kore-KR" altLang="en-US" sz="140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7143A0-0BDA-9B40-BFAD-CFC7C5AC6F93}"/>
              </a:ext>
            </a:extLst>
          </p:cNvPr>
          <p:cNvSpPr/>
          <p:nvPr/>
        </p:nvSpPr>
        <p:spPr>
          <a:xfrm>
            <a:off x="4350096" y="1002328"/>
            <a:ext cx="2760870" cy="6729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 detection</a:t>
            </a:r>
            <a:endParaRPr lang="ko-Kore-KR" alt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7DF43B77-A2B3-EF4B-9C23-9D25F0DAF0FE}"/>
              </a:ext>
            </a:extLst>
          </p:cNvPr>
          <p:cNvGrpSpPr/>
          <p:nvPr/>
        </p:nvGrpSpPr>
        <p:grpSpPr>
          <a:xfrm>
            <a:off x="7221098" y="1323975"/>
            <a:ext cx="1284852" cy="1579975"/>
            <a:chOff x="7014621" y="1323975"/>
            <a:chExt cx="1284852" cy="1579975"/>
          </a:xfrm>
        </p:grpSpPr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65936E29-0AA0-1E43-AD23-2ABAB9E1896C}"/>
                </a:ext>
              </a:extLst>
            </p:cNvPr>
            <p:cNvCxnSpPr>
              <a:cxnSpLocks/>
            </p:cNvCxnSpPr>
            <p:nvPr/>
          </p:nvCxnSpPr>
          <p:spPr>
            <a:xfrm>
              <a:off x="7014621" y="2901542"/>
              <a:ext cx="1284852" cy="0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52FA8163-6398-0647-B428-58FB22BF1A38}"/>
                </a:ext>
              </a:extLst>
            </p:cNvPr>
            <p:cNvCxnSpPr>
              <a:cxnSpLocks/>
            </p:cNvCxnSpPr>
            <p:nvPr/>
          </p:nvCxnSpPr>
          <p:spPr>
            <a:xfrm>
              <a:off x="8289641" y="1323975"/>
              <a:ext cx="0" cy="1579975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65EEC1F-D252-B54D-8DFD-B0AE79D60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7717" y="1338806"/>
              <a:ext cx="12517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9FAF68F-FFDC-A547-B6BF-94B0312C5D79}"/>
              </a:ext>
            </a:extLst>
          </p:cNvPr>
          <p:cNvCxnSpPr>
            <a:cxnSpLocks/>
          </p:cNvCxnSpPr>
          <p:nvPr/>
        </p:nvCxnSpPr>
        <p:spPr>
          <a:xfrm>
            <a:off x="5684687" y="1748036"/>
            <a:ext cx="0" cy="66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5244C08-3D9B-C54E-87C6-17086EB07040}"/>
              </a:ext>
            </a:extLst>
          </p:cNvPr>
          <p:cNvSpPr txBox="1"/>
          <p:nvPr/>
        </p:nvSpPr>
        <p:spPr>
          <a:xfrm>
            <a:off x="5734579" y="187116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sz="1400"/>
              <a:t>Yes</a:t>
            </a:r>
            <a:endParaRPr lang="ko-Kore-KR" altLang="en-US" sz="14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4FFC54-C0AC-8B49-BFE2-5BC9CE7C8D12}"/>
              </a:ext>
            </a:extLst>
          </p:cNvPr>
          <p:cNvSpPr txBox="1"/>
          <p:nvPr/>
        </p:nvSpPr>
        <p:spPr>
          <a:xfrm>
            <a:off x="7222873" y="196530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ore-KR" sz="1400"/>
              <a:t>No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272981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92C49F-1652-4AE6-9632-F8C6CC1A8AFB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F9D606-0B58-43DB-BD67-437088B99A1C}"/>
              </a:ext>
            </a:extLst>
          </p:cNvPr>
          <p:cNvSpPr txBox="1"/>
          <p:nvPr/>
        </p:nvSpPr>
        <p:spPr>
          <a:xfrm>
            <a:off x="87288" y="347715"/>
            <a:ext cx="3822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 dirty="0"/>
              <a:t>프로젝트 설계</a:t>
            </a:r>
            <a:r>
              <a:rPr lang="en-US" altLang="ko-KR" sz="2600" b="1" kern="0" dirty="0"/>
              <a:t> </a:t>
            </a:r>
            <a:r>
              <a:rPr lang="en-US" altLang="ko-KR" sz="2800" b="1" i="1" kern="0" dirty="0"/>
              <a:t>– </a:t>
            </a:r>
            <a:r>
              <a:rPr lang="ko-KR" altLang="en-US" sz="2000" b="1" i="1" kern="0" dirty="0">
                <a:solidFill>
                  <a:srgbClr val="FFC000"/>
                </a:solidFill>
              </a:rPr>
              <a:t>알고리즘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4A064B8-87D6-4449-BD8F-E34C93882ACE}"/>
              </a:ext>
            </a:extLst>
          </p:cNvPr>
          <p:cNvSpPr/>
          <p:nvPr/>
        </p:nvSpPr>
        <p:spPr>
          <a:xfrm>
            <a:off x="0" y="6456296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A2FA532-23FF-4F34-8AC0-5641C7D7EF7C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5539EE6-1FF2-4EEA-850D-1775203630C1}"/>
              </a:ext>
            </a:extLst>
          </p:cNvPr>
          <p:cNvCxnSpPr>
            <a:cxnSpLocks/>
          </p:cNvCxnSpPr>
          <p:nvPr/>
        </p:nvCxnSpPr>
        <p:spPr>
          <a:xfrm>
            <a:off x="4999271" y="2069572"/>
            <a:ext cx="4673259" cy="171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6C2365B-5229-415C-A83B-033B9E8E29DC}"/>
              </a:ext>
            </a:extLst>
          </p:cNvPr>
          <p:cNvCxnSpPr>
            <a:cxnSpLocks/>
          </p:cNvCxnSpPr>
          <p:nvPr/>
        </p:nvCxnSpPr>
        <p:spPr>
          <a:xfrm flipV="1">
            <a:off x="8066617" y="2146766"/>
            <a:ext cx="989410" cy="243430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6DC911C-93E7-49C1-9AB1-DB4D6CC4F29F}"/>
              </a:ext>
            </a:extLst>
          </p:cNvPr>
          <p:cNvCxnSpPr>
            <a:cxnSpLocks/>
          </p:cNvCxnSpPr>
          <p:nvPr/>
        </p:nvCxnSpPr>
        <p:spPr>
          <a:xfrm>
            <a:off x="5968382" y="2069572"/>
            <a:ext cx="0" cy="17337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2023C9D-CB47-4671-9ABA-C260BD9AA0BF}"/>
              </a:ext>
            </a:extLst>
          </p:cNvPr>
          <p:cNvCxnSpPr>
            <a:cxnSpLocks/>
          </p:cNvCxnSpPr>
          <p:nvPr/>
        </p:nvCxnSpPr>
        <p:spPr>
          <a:xfrm>
            <a:off x="2380717" y="2410385"/>
            <a:ext cx="386908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8728233-4D03-470B-812E-034BF39A2C30}"/>
              </a:ext>
            </a:extLst>
          </p:cNvPr>
          <p:cNvSpPr/>
          <p:nvPr/>
        </p:nvSpPr>
        <p:spPr>
          <a:xfrm>
            <a:off x="252692" y="1756124"/>
            <a:ext cx="2057196" cy="15124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 descr="실내, 전자기기, 모니터, 앉아있는이(가) 표시된 사진&#10;&#10;자동 생성된 설명">
            <a:extLst>
              <a:ext uri="{FF2B5EF4-FFF2-40B4-BE49-F238E27FC236}">
                <a16:creationId xmlns:a16="http://schemas.microsoft.com/office/drawing/2014/main" id="{7102C230-F92B-4233-8489-9E099DCD4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6" y="2214012"/>
            <a:ext cx="1497318" cy="60361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4CC2A20-51A9-4FF7-A506-3E4BF0407802}"/>
              </a:ext>
            </a:extLst>
          </p:cNvPr>
          <p:cNvSpPr txBox="1"/>
          <p:nvPr/>
        </p:nvSpPr>
        <p:spPr>
          <a:xfrm>
            <a:off x="120802" y="1398300"/>
            <a:ext cx="232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input</a:t>
            </a:r>
            <a:endParaRPr lang="ko-KR" altLang="en-US" sz="14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873112-FEF1-4529-B424-58E152B30DD0}"/>
              </a:ext>
            </a:extLst>
          </p:cNvPr>
          <p:cNvSpPr txBox="1"/>
          <p:nvPr/>
        </p:nvSpPr>
        <p:spPr>
          <a:xfrm>
            <a:off x="2994427" y="1348682"/>
            <a:ext cx="282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yolo</a:t>
            </a:r>
            <a:r>
              <a:rPr lang="ko-KR" altLang="en-US" sz="1400" b="1"/>
              <a:t> </a:t>
            </a:r>
            <a:r>
              <a:rPr lang="en-US" altLang="ko-KR" sz="1400" b="1"/>
              <a:t>v4 </a:t>
            </a:r>
            <a:r>
              <a:rPr lang="en-US" altLang="ko-KR" sz="1200" b="1"/>
              <a:t>- Object detection</a:t>
            </a:r>
            <a:endParaRPr lang="ko-KR" altLang="en-US" sz="1200" b="1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96177303-5D35-4330-A88C-8D4B81D30841}"/>
              </a:ext>
            </a:extLst>
          </p:cNvPr>
          <p:cNvSpPr/>
          <p:nvPr/>
        </p:nvSpPr>
        <p:spPr>
          <a:xfrm>
            <a:off x="2928447" y="1696088"/>
            <a:ext cx="2057196" cy="150756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96F6877-D347-4E3E-9922-A02C707D9F24}"/>
              </a:ext>
            </a:extLst>
          </p:cNvPr>
          <p:cNvCxnSpPr>
            <a:cxnSpLocks/>
          </p:cNvCxnSpPr>
          <p:nvPr/>
        </p:nvCxnSpPr>
        <p:spPr>
          <a:xfrm>
            <a:off x="3240251" y="3193478"/>
            <a:ext cx="0" cy="969990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B64EE4A-D45B-4240-B63F-BD38F44660E8}"/>
              </a:ext>
            </a:extLst>
          </p:cNvPr>
          <p:cNvCxnSpPr>
            <a:cxnSpLocks/>
          </p:cNvCxnSpPr>
          <p:nvPr/>
        </p:nvCxnSpPr>
        <p:spPr>
          <a:xfrm>
            <a:off x="3240251" y="3429906"/>
            <a:ext cx="166099" cy="0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3BD31BD-AAF7-4139-AE99-C79178BA24B2}"/>
              </a:ext>
            </a:extLst>
          </p:cNvPr>
          <p:cNvSpPr txBox="1"/>
          <p:nvPr/>
        </p:nvSpPr>
        <p:spPr>
          <a:xfrm>
            <a:off x="3457872" y="3804663"/>
            <a:ext cx="133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rgbClr val="62A07D"/>
                </a:solidFill>
              </a:rPr>
              <a:t> ID</a:t>
            </a:r>
            <a:endParaRPr lang="ko-KR" altLang="en-US" sz="1100" b="1">
              <a:solidFill>
                <a:srgbClr val="62A07D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8322C4-B18A-48CC-BBA0-EFDDC37B383C}"/>
              </a:ext>
            </a:extLst>
          </p:cNvPr>
          <p:cNvSpPr txBox="1"/>
          <p:nvPr/>
        </p:nvSpPr>
        <p:spPr>
          <a:xfrm>
            <a:off x="3386341" y="4051171"/>
            <a:ext cx="133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rgbClr val="62A07D"/>
                </a:solidFill>
              </a:rPr>
              <a:t>Probability(%)</a:t>
            </a:r>
            <a:endParaRPr lang="ko-KR" altLang="en-US" sz="1100" b="1">
              <a:solidFill>
                <a:srgbClr val="62A07D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B6938F-C45F-4574-9291-B64C1BB233F7}"/>
              </a:ext>
            </a:extLst>
          </p:cNvPr>
          <p:cNvSpPr txBox="1"/>
          <p:nvPr/>
        </p:nvSpPr>
        <p:spPr>
          <a:xfrm>
            <a:off x="3254594" y="3260983"/>
            <a:ext cx="1335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rgbClr val="62A07D"/>
                </a:solidFill>
              </a:rPr>
              <a:t>Title(label)</a:t>
            </a:r>
            <a:endParaRPr lang="ko-KR" altLang="en-US" sz="1100" b="1">
              <a:solidFill>
                <a:srgbClr val="62A07D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4C5E2F-77E5-4975-AFED-86A31A3DD642}"/>
              </a:ext>
            </a:extLst>
          </p:cNvPr>
          <p:cNvSpPr txBox="1"/>
          <p:nvPr/>
        </p:nvSpPr>
        <p:spPr>
          <a:xfrm>
            <a:off x="3407170" y="3526330"/>
            <a:ext cx="1496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rgbClr val="62A07D"/>
                </a:solidFill>
              </a:rPr>
              <a:t>Location(</a:t>
            </a:r>
            <a:r>
              <a:rPr lang="en-US" altLang="ko-KR" sz="1100" b="1" err="1">
                <a:solidFill>
                  <a:srgbClr val="62A07D"/>
                </a:solidFill>
              </a:rPr>
              <a:t>x,y</a:t>
            </a:r>
            <a:r>
              <a:rPr lang="ko-KR" altLang="en-US" sz="1100" b="1">
                <a:solidFill>
                  <a:srgbClr val="62A07D"/>
                </a:solidFill>
              </a:rPr>
              <a:t>좌표</a:t>
            </a:r>
            <a:r>
              <a:rPr lang="en-US" altLang="ko-KR" sz="1100" b="1">
                <a:solidFill>
                  <a:srgbClr val="62A07D"/>
                </a:solidFill>
              </a:rPr>
              <a:t>)</a:t>
            </a:r>
            <a:endParaRPr lang="ko-KR" altLang="en-US" sz="1100" b="1">
              <a:solidFill>
                <a:srgbClr val="62A07D"/>
              </a:solidFill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91C7DCE8-B5DD-4867-B2DE-4F44519CE71B}"/>
              </a:ext>
            </a:extLst>
          </p:cNvPr>
          <p:cNvCxnSpPr>
            <a:cxnSpLocks/>
          </p:cNvCxnSpPr>
          <p:nvPr/>
        </p:nvCxnSpPr>
        <p:spPr>
          <a:xfrm>
            <a:off x="3240251" y="3664249"/>
            <a:ext cx="166099" cy="0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699222E-4519-4BFF-BD09-FFB2365F723F}"/>
              </a:ext>
            </a:extLst>
          </p:cNvPr>
          <p:cNvCxnSpPr>
            <a:cxnSpLocks/>
          </p:cNvCxnSpPr>
          <p:nvPr/>
        </p:nvCxnSpPr>
        <p:spPr>
          <a:xfrm>
            <a:off x="3240251" y="3919496"/>
            <a:ext cx="166099" cy="0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F34C1B8-21D6-4171-BA47-F31C663B093E}"/>
              </a:ext>
            </a:extLst>
          </p:cNvPr>
          <p:cNvCxnSpPr>
            <a:cxnSpLocks/>
          </p:cNvCxnSpPr>
          <p:nvPr/>
        </p:nvCxnSpPr>
        <p:spPr>
          <a:xfrm>
            <a:off x="3225909" y="4163468"/>
            <a:ext cx="166099" cy="0"/>
          </a:xfrm>
          <a:prstGeom prst="straightConnector1">
            <a:avLst/>
          </a:prstGeom>
          <a:ln w="2222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5480D6B-26E7-41BE-8501-98E310CD1E51}"/>
              </a:ext>
            </a:extLst>
          </p:cNvPr>
          <p:cNvSpPr txBox="1"/>
          <p:nvPr/>
        </p:nvSpPr>
        <p:spPr>
          <a:xfrm>
            <a:off x="5909438" y="2618195"/>
            <a:ext cx="133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62A07D"/>
                </a:solidFill>
              </a:rPr>
              <a:t>Title(label)</a:t>
            </a:r>
            <a:endParaRPr lang="ko-KR" altLang="en-US" sz="1200" b="1">
              <a:solidFill>
                <a:srgbClr val="62A07D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DBB831-8969-4720-ADC0-F35D9B9CBDFB}"/>
              </a:ext>
            </a:extLst>
          </p:cNvPr>
          <p:cNvSpPr txBox="1"/>
          <p:nvPr/>
        </p:nvSpPr>
        <p:spPr>
          <a:xfrm>
            <a:off x="6048961" y="2926850"/>
            <a:ext cx="1496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62A07D"/>
                </a:solidFill>
              </a:rPr>
              <a:t>Location(</a:t>
            </a:r>
            <a:r>
              <a:rPr lang="en-US" altLang="ko-KR" sz="1200" b="1" err="1">
                <a:solidFill>
                  <a:srgbClr val="62A07D"/>
                </a:solidFill>
              </a:rPr>
              <a:t>x,y</a:t>
            </a:r>
            <a:r>
              <a:rPr lang="ko-KR" altLang="en-US" sz="1200" b="1">
                <a:solidFill>
                  <a:srgbClr val="62A07D"/>
                </a:solidFill>
              </a:rPr>
              <a:t>좌표</a:t>
            </a:r>
            <a:r>
              <a:rPr lang="en-US" altLang="ko-KR" sz="1200" b="1">
                <a:solidFill>
                  <a:srgbClr val="62A07D"/>
                </a:solidFill>
              </a:rPr>
              <a:t>)</a:t>
            </a:r>
            <a:endParaRPr lang="ko-KR" altLang="en-US" sz="1200" b="1">
              <a:solidFill>
                <a:srgbClr val="62A07D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D0676D1-374C-4E32-8F3A-32C98E587E8F}"/>
              </a:ext>
            </a:extLst>
          </p:cNvPr>
          <p:cNvSpPr/>
          <p:nvPr/>
        </p:nvSpPr>
        <p:spPr>
          <a:xfrm>
            <a:off x="5528015" y="3931150"/>
            <a:ext cx="2253343" cy="1419771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1BEE023-7C40-48E4-B4A3-E295F2FF9DD4}"/>
              </a:ext>
            </a:extLst>
          </p:cNvPr>
          <p:cNvSpPr txBox="1"/>
          <p:nvPr/>
        </p:nvSpPr>
        <p:spPr>
          <a:xfrm>
            <a:off x="5494198" y="5430635"/>
            <a:ext cx="232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Distance measurement</a:t>
            </a:r>
            <a:endParaRPr lang="ko-KR" altLang="en-US" sz="1400" b="1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DAC0524-89EE-4D89-980A-FE569CA3739E}"/>
              </a:ext>
            </a:extLst>
          </p:cNvPr>
          <p:cNvSpPr/>
          <p:nvPr/>
        </p:nvSpPr>
        <p:spPr>
          <a:xfrm>
            <a:off x="9957789" y="1743112"/>
            <a:ext cx="1432996" cy="14466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내용 개체 틀 4">
            <a:extLst>
              <a:ext uri="{FF2B5EF4-FFF2-40B4-BE49-F238E27FC236}">
                <a16:creationId xmlns:a16="http://schemas.microsoft.com/office/drawing/2014/main" id="{4A2DB81A-C1AE-4A7E-88F0-4A6B394F2A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5133" y="1956973"/>
            <a:ext cx="703801" cy="9821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168B82A1-8A43-4C81-91A3-70A24BB0FE26}"/>
              </a:ext>
            </a:extLst>
          </p:cNvPr>
          <p:cNvSpPr txBox="1"/>
          <p:nvPr/>
        </p:nvSpPr>
        <p:spPr>
          <a:xfrm>
            <a:off x="9439898" y="1398299"/>
            <a:ext cx="232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Audio output</a:t>
            </a:r>
            <a:endParaRPr lang="ko-KR" altLang="en-US" sz="1400" b="1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91AD7C9-0595-43C6-8871-D7ACA63FE191}"/>
              </a:ext>
            </a:extLst>
          </p:cNvPr>
          <p:cNvSpPr txBox="1"/>
          <p:nvPr/>
        </p:nvSpPr>
        <p:spPr>
          <a:xfrm>
            <a:off x="6096000" y="2246661"/>
            <a:ext cx="128482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b="1">
                <a:solidFill>
                  <a:srgbClr val="FF6600"/>
                </a:solidFill>
                <a:ea typeface="맑은 고딕"/>
              </a:rPr>
              <a:t>“extract”</a:t>
            </a:r>
            <a:endParaRPr lang="ko-KR" altLang="en-US" sz="1500" b="1">
              <a:solidFill>
                <a:srgbClr val="FF6600"/>
              </a:solidFill>
              <a:ea typeface="맑은 고딕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D3B990-15DB-458D-B9EF-657FA4E2994D}"/>
              </a:ext>
            </a:extLst>
          </p:cNvPr>
          <p:cNvSpPr txBox="1"/>
          <p:nvPr/>
        </p:nvSpPr>
        <p:spPr>
          <a:xfrm>
            <a:off x="9233737" y="3880655"/>
            <a:ext cx="13666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100" b="1"/>
            </a:br>
            <a:r>
              <a:rPr lang="en-US" altLang="ko-KR" sz="1100" b="1"/>
              <a:t>distance </a:t>
            </a:r>
            <a:r>
              <a:rPr lang="ko-KR" altLang="en-US" sz="1100" b="1" i="0">
                <a:solidFill>
                  <a:srgbClr val="373A3C"/>
                </a:solidFill>
                <a:effectLst/>
              </a:rPr>
              <a:t>≤</a:t>
            </a:r>
            <a:r>
              <a:rPr lang="en-US" altLang="ko-KR" sz="1100" b="1"/>
              <a:t> </a:t>
            </a:r>
            <a:r>
              <a:rPr lang="en-US" altLang="ko-KR" sz="1100" b="1" i="0">
                <a:solidFill>
                  <a:srgbClr val="202124"/>
                </a:solidFill>
                <a:effectLst/>
              </a:rPr>
              <a:t>range</a:t>
            </a:r>
            <a:endParaRPr lang="ko-KR" altLang="en-US" sz="1100" b="1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A96E13C-CA40-4BC6-BC41-8F1C3245E5EE}"/>
              </a:ext>
            </a:extLst>
          </p:cNvPr>
          <p:cNvSpPr/>
          <p:nvPr/>
        </p:nvSpPr>
        <p:spPr>
          <a:xfrm>
            <a:off x="5945522" y="2054498"/>
            <a:ext cx="4571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7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535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yolo v4 </a:t>
            </a:r>
            <a:r>
              <a:rPr lang="ko-KR" altLang="en-US" sz="2400" b="1"/>
              <a:t>알고리즘</a:t>
            </a:r>
            <a:r>
              <a:rPr lang="en-US" altLang="ko-KR" sz="2400" b="1" i="1" kern="0"/>
              <a:t>– </a:t>
            </a:r>
            <a:r>
              <a:rPr lang="en-US" altLang="ko-KR" sz="2000" b="1" i="1">
                <a:solidFill>
                  <a:srgbClr val="FFC000"/>
                </a:solidFill>
              </a:rPr>
              <a:t>Object detection</a:t>
            </a:r>
            <a:endParaRPr lang="ko-KR" altLang="en-US" sz="2000" b="1" i="1">
              <a:solidFill>
                <a:srgbClr val="FFC000"/>
              </a:solidFill>
            </a:endParaRPr>
          </a:p>
          <a:p>
            <a:endParaRPr lang="en-US" altLang="ko-KR" sz="2000" b="1" i="1" kern="0">
              <a:solidFill>
                <a:srgbClr val="FFC000"/>
              </a:solidFill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A3F5AF4-C16F-4CBB-9928-09307C28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904" y="1530557"/>
            <a:ext cx="7667625" cy="4822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4E447-BB36-4D35-8CD2-10E8FFA925C7}"/>
              </a:ext>
            </a:extLst>
          </p:cNvPr>
          <p:cNvSpPr txBox="1"/>
          <p:nvPr/>
        </p:nvSpPr>
        <p:spPr>
          <a:xfrm>
            <a:off x="87849" y="1265517"/>
            <a:ext cx="463196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200" b="1">
                <a:ea typeface="맑은 고딕"/>
              </a:rPr>
              <a:t>YOLO – You Only Look Once!</a:t>
            </a:r>
            <a:endParaRPr lang="en-US" sz="22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9157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535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yolo v4 </a:t>
            </a:r>
            <a:r>
              <a:rPr lang="ko-KR" altLang="en-US" sz="2400" b="1"/>
              <a:t>알고리즘</a:t>
            </a:r>
            <a:r>
              <a:rPr lang="en-US" altLang="ko-KR" sz="2400" b="1" i="1" kern="0"/>
              <a:t>– </a:t>
            </a:r>
            <a:r>
              <a:rPr lang="en-US" altLang="ko-KR" sz="2000" b="1" i="1">
                <a:solidFill>
                  <a:srgbClr val="FFC000"/>
                </a:solidFill>
              </a:rPr>
              <a:t>Object detection</a:t>
            </a:r>
            <a:endParaRPr lang="ko-KR" altLang="en-US" sz="2000" b="1" i="1">
              <a:solidFill>
                <a:srgbClr val="FFC000"/>
              </a:solidFill>
            </a:endParaRPr>
          </a:p>
          <a:p>
            <a:endParaRPr lang="en-US" altLang="ko-KR" sz="2000" b="1" i="1" kern="0">
              <a:solidFill>
                <a:srgbClr val="FFC000"/>
              </a:solidFill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2A4F4E1B-6703-4F09-B738-46D1E91F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920323"/>
            <a:ext cx="6477000" cy="3665054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DB5B3990-3E29-41D8-BF75-DF45DCE7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34" y="1662108"/>
            <a:ext cx="4991100" cy="39182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BF922F-8768-4796-BC06-6DC8DADEE370}"/>
              </a:ext>
            </a:extLst>
          </p:cNvPr>
          <p:cNvSpPr/>
          <p:nvPr/>
        </p:nvSpPr>
        <p:spPr>
          <a:xfrm>
            <a:off x="9077325" y="2638425"/>
            <a:ext cx="2219325" cy="12668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C8CF56-40F0-48F2-B683-5103FC31955A}"/>
              </a:ext>
            </a:extLst>
          </p:cNvPr>
          <p:cNvSpPr/>
          <p:nvPr/>
        </p:nvSpPr>
        <p:spPr>
          <a:xfrm>
            <a:off x="85725" y="3276599"/>
            <a:ext cx="1171575" cy="1885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4E447-BB36-4D35-8CD2-10E8FFA925C7}"/>
              </a:ext>
            </a:extLst>
          </p:cNvPr>
          <p:cNvSpPr txBox="1"/>
          <p:nvPr/>
        </p:nvSpPr>
        <p:spPr>
          <a:xfrm>
            <a:off x="2021424" y="1646517"/>
            <a:ext cx="396521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757070"/>
                </a:solidFill>
                <a:ea typeface="맑은 고딕"/>
              </a:rPr>
              <a:t>MAP vs inference time</a:t>
            </a:r>
            <a:endParaRPr lang="ko-KR" sz="2000">
              <a:solidFill>
                <a:srgbClr val="75707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630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382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거리측정 알고리즘</a:t>
            </a:r>
            <a:endParaRPr lang="ko-KR" altLang="en-US" sz="2400" b="1">
              <a:solidFill>
                <a:srgbClr val="FFC000"/>
              </a:solidFill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9D0B16E-87FD-4C0B-BB48-09E7E4FADCFD}"/>
              </a:ext>
            </a:extLst>
          </p:cNvPr>
          <p:cNvGrpSpPr/>
          <p:nvPr/>
        </p:nvGrpSpPr>
        <p:grpSpPr>
          <a:xfrm>
            <a:off x="629195" y="5206128"/>
            <a:ext cx="4199474" cy="752732"/>
            <a:chOff x="284036" y="5319252"/>
            <a:chExt cx="4199474" cy="7527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D91917-A7F5-4C7D-B227-2E6DD8ECD2D2}"/>
                </a:ext>
              </a:extLst>
            </p:cNvPr>
            <p:cNvGrpSpPr/>
            <p:nvPr/>
          </p:nvGrpSpPr>
          <p:grpSpPr>
            <a:xfrm>
              <a:off x="524545" y="5442134"/>
              <a:ext cx="3866940" cy="459421"/>
              <a:chOff x="7474555" y="1002786"/>
              <a:chExt cx="3866940" cy="4594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16D818-2318-41DE-89C8-C3E90D504CE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4555" y="1073920"/>
                    <a:ext cx="687561" cy="3570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a14:m>
                    <a:r>
                      <a:rPr lang="en-US" altLang="ko-KR" sz="1600" b="0"/>
                      <a:t>   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B16D818-2318-41DE-89C8-C3E90D504C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555" y="1073920"/>
                    <a:ext cx="687561" cy="3570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821" b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F924EBB-9827-45BF-97DA-1ADE5768F639}"/>
                      </a:ext>
                    </a:extLst>
                  </p:cNvPr>
                  <p:cNvSpPr txBox="1"/>
                  <p:nvPr/>
                </p:nvSpPr>
                <p:spPr>
                  <a:xfrm>
                    <a:off x="8379122" y="1084834"/>
                    <a:ext cx="1497333" cy="3281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>
                          <m:f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a14:m>
                    <a:r>
                      <a:rPr lang="en-US" altLang="ko-KR" sz="1600"/>
                      <a:t> </a:t>
                    </a:r>
                    <a:endParaRPr lang="ko-KR" altLang="en-US" sz="160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3F924EBB-9827-45BF-97DA-1ADE5768F6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9122" y="1084834"/>
                    <a:ext cx="1497333" cy="3281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098" r="-813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B5E93B7-E24F-4934-B399-303AC30AEAA5}"/>
                      </a:ext>
                    </a:extLst>
                  </p:cNvPr>
                  <p:cNvSpPr txBox="1"/>
                  <p:nvPr/>
                </p:nvSpPr>
                <p:spPr>
                  <a:xfrm>
                    <a:off x="10093461" y="1002786"/>
                    <a:ext cx="1248034" cy="4594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ko-KR" altLang="en-US" sz="160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B5E93B7-E24F-4934-B399-303AC30AEA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3461" y="1002786"/>
                    <a:ext cx="1248034" cy="4594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89FA027-E23E-482D-BCB0-F3C433B2D984}"/>
                </a:ext>
              </a:extLst>
            </p:cNvPr>
            <p:cNvSpPr/>
            <p:nvPr/>
          </p:nvSpPr>
          <p:spPr>
            <a:xfrm>
              <a:off x="284036" y="5319252"/>
              <a:ext cx="4199474" cy="752732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1894769-FCA8-4964-8AEA-7035AA4C8646}"/>
              </a:ext>
            </a:extLst>
          </p:cNvPr>
          <p:cNvGrpSpPr/>
          <p:nvPr/>
        </p:nvGrpSpPr>
        <p:grpSpPr>
          <a:xfrm>
            <a:off x="0" y="1667609"/>
            <a:ext cx="12176308" cy="3883399"/>
            <a:chOff x="354683" y="1461315"/>
            <a:chExt cx="12176308" cy="4608698"/>
          </a:xfrm>
        </p:grpSpPr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B9E6555A-08FC-425B-A2F5-53B2E1F55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428" y="1906225"/>
              <a:ext cx="0" cy="135528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6627FB7-F90C-4782-9328-C4A06068D7C6}"/>
                </a:ext>
              </a:extLst>
            </p:cNvPr>
            <p:cNvGrpSpPr/>
            <p:nvPr/>
          </p:nvGrpSpPr>
          <p:grpSpPr>
            <a:xfrm>
              <a:off x="354683" y="1461315"/>
              <a:ext cx="12176308" cy="4608698"/>
              <a:chOff x="87288" y="1379534"/>
              <a:chExt cx="12176308" cy="4882947"/>
            </a:xfrm>
          </p:grpSpPr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E3ED4546-45FE-42FE-BB7D-01B5CCE11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11697" y="3270938"/>
                <a:ext cx="0" cy="2427729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205652A-7B9E-4A7E-803C-5D3FE0AFEC5B}"/>
                  </a:ext>
                </a:extLst>
              </p:cNvPr>
              <p:cNvGrpSpPr/>
              <p:nvPr/>
            </p:nvGrpSpPr>
            <p:grpSpPr>
              <a:xfrm>
                <a:off x="87288" y="1379534"/>
                <a:ext cx="12176308" cy="4882947"/>
                <a:chOff x="312568" y="1379534"/>
                <a:chExt cx="12176308" cy="4882947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9A1E8C38-853F-4CF3-839A-CF391E4FC861}"/>
                    </a:ext>
                  </a:extLst>
                </p:cNvPr>
                <p:cNvGrpSpPr/>
                <p:nvPr/>
              </p:nvGrpSpPr>
              <p:grpSpPr>
                <a:xfrm>
                  <a:off x="312568" y="1379534"/>
                  <a:ext cx="12176308" cy="4882947"/>
                  <a:chOff x="358997" y="1904419"/>
                  <a:chExt cx="12176308" cy="4882947"/>
                </a:xfrm>
              </p:grpSpPr>
              <p:cxnSp>
                <p:nvCxnSpPr>
                  <p:cNvPr id="62" name="직선 연결선 61">
                    <a:extLst>
                      <a:ext uri="{FF2B5EF4-FFF2-40B4-BE49-F238E27FC236}">
                        <a16:creationId xmlns:a16="http://schemas.microsoft.com/office/drawing/2014/main" id="{127834EB-19F1-4A3C-9A0F-AE57D015E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997" y="3795823"/>
                    <a:ext cx="12007252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4" name="그룹 93">
                    <a:extLst>
                      <a:ext uri="{FF2B5EF4-FFF2-40B4-BE49-F238E27FC236}">
                        <a16:creationId xmlns:a16="http://schemas.microsoft.com/office/drawing/2014/main" id="{6E1CDE8B-5B99-4FB0-8F9A-0176BF8CD66C}"/>
                      </a:ext>
                    </a:extLst>
                  </p:cNvPr>
                  <p:cNvGrpSpPr/>
                  <p:nvPr/>
                </p:nvGrpSpPr>
                <p:grpSpPr>
                  <a:xfrm>
                    <a:off x="1128202" y="1904419"/>
                    <a:ext cx="11407103" cy="4882947"/>
                    <a:chOff x="1128202" y="1904419"/>
                    <a:chExt cx="11407103" cy="4882947"/>
                  </a:xfrm>
                </p:grpSpPr>
                <p:cxnSp>
                  <p:nvCxnSpPr>
                    <p:cNvPr id="67" name="직선 연결선 66">
                      <a:extLst>
                        <a:ext uri="{FF2B5EF4-FFF2-40B4-BE49-F238E27FC236}">
                          <a16:creationId xmlns:a16="http://schemas.microsoft.com/office/drawing/2014/main" id="{9545764B-3499-4DAA-8C32-6CAB2F1DA761}"/>
                        </a:ext>
                      </a:extLst>
                    </p:cNvPr>
                    <p:cNvCxnSpPr>
                      <a:cxnSpLocks/>
                      <a:stCxn id="74" idx="0"/>
                      <a:endCxn id="25" idx="0"/>
                    </p:cNvCxnSpPr>
                    <p:nvPr/>
                  </p:nvCxnSpPr>
                  <p:spPr>
                    <a:xfrm>
                      <a:off x="2200384" y="2438370"/>
                      <a:ext cx="8737960" cy="3732633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5" name="그림 24">
                      <a:extLst>
                        <a:ext uri="{FF2B5EF4-FFF2-40B4-BE49-F238E27FC236}">
                          <a16:creationId xmlns:a16="http://schemas.microsoft.com/office/drawing/2014/main" id="{74ED0B7E-3C55-442F-A1E1-2B3EB50776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0032519" y="3798715"/>
                      <a:ext cx="1811650" cy="23722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90C46C96-476D-4A6A-BD32-C0B20A4579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8202" y="1904419"/>
                      <a:ext cx="2587897" cy="46439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b="1" err="1"/>
                        <a:t>Object_setting</a:t>
                      </a:r>
                      <a:r>
                        <a:rPr lang="en-US" altLang="ko-KR" b="1"/>
                        <a:t> pixel</a:t>
                      </a:r>
                      <a:endParaRPr lang="ko-KR" altLang="en-US" b="1"/>
                    </a:p>
                  </p:txBody>
                </p:sp>
                <p:cxnSp>
                  <p:nvCxnSpPr>
                    <p:cNvPr id="59" name="직선 연결선 58">
                      <a:extLst>
                        <a:ext uri="{FF2B5EF4-FFF2-40B4-BE49-F238E27FC236}">
                          <a16:creationId xmlns:a16="http://schemas.microsoft.com/office/drawing/2014/main" id="{5BF1F89C-E1CC-4FA1-B1CF-578786B00EA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07174" y="2050822"/>
                      <a:ext cx="0" cy="145088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직선 연결선 59">
                      <a:extLst>
                        <a:ext uri="{FF2B5EF4-FFF2-40B4-BE49-F238E27FC236}">
                          <a16:creationId xmlns:a16="http://schemas.microsoft.com/office/drawing/2014/main" id="{33FFDBB8-220C-43AB-BBEF-E693B12C919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707174" y="4194550"/>
                      <a:ext cx="0" cy="145088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3" name="그림 22" descr="표지판, 그리기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2A8330E-B380-4C27-AD03-0F8F1286D4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07291" y="3250515"/>
                      <a:ext cx="999765" cy="99976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그림 73">
                      <a:extLst>
                        <a:ext uri="{FF2B5EF4-FFF2-40B4-BE49-F238E27FC236}">
                          <a16:creationId xmlns:a16="http://schemas.microsoft.com/office/drawing/2014/main" id="{BE13CE2C-77DA-4E1A-9393-C2D8A7349B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92171" y="2438370"/>
                      <a:ext cx="1016426" cy="13309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" name="직사각형 13">
                      <a:extLst>
                        <a:ext uri="{FF2B5EF4-FFF2-40B4-BE49-F238E27FC236}">
                          <a16:creationId xmlns:a16="http://schemas.microsoft.com/office/drawing/2014/main" id="{00212682-45C9-4516-A1F8-929F1ADFB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60584" y="2385797"/>
                      <a:ext cx="1097084" cy="1382282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84" name="직선 화살표 연결선 83">
                      <a:extLst>
                        <a:ext uri="{FF2B5EF4-FFF2-40B4-BE49-F238E27FC236}">
                          <a16:creationId xmlns:a16="http://schemas.microsoft.com/office/drawing/2014/main" id="{51699F8B-31B6-4022-8208-22EB1D7B19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200384" y="4185801"/>
                      <a:ext cx="3129082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3325529A-B3CD-4C95-B936-9F391E140D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90102" y="4347752"/>
                      <a:ext cx="3000282" cy="46439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b="1"/>
                        <a:t>setting distance = 2.5m</a:t>
                      </a:r>
                      <a:endParaRPr lang="ko-KR" altLang="en-US" b="1"/>
                    </a:p>
                  </p:txBody>
                </p:sp>
                <p:cxnSp>
                  <p:nvCxnSpPr>
                    <p:cNvPr id="90" name="직선 화살표 연결선 89">
                      <a:extLst>
                        <a:ext uri="{FF2B5EF4-FFF2-40B4-BE49-F238E27FC236}">
                          <a16:creationId xmlns:a16="http://schemas.microsoft.com/office/drawing/2014/main" id="{8E75DA61-74CB-4D18-A174-759EA91AE58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10202" y="3404596"/>
                      <a:ext cx="4928142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A4AF1F26-D08A-4415-9325-FE076997F4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73466" y="2883079"/>
                      <a:ext cx="2395797" cy="46439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b="1">
                          <a:solidFill>
                            <a:srgbClr val="FF0000"/>
                          </a:solidFill>
                        </a:rPr>
                        <a:t>Real-time distance</a:t>
                      </a:r>
                      <a:endParaRPr lang="ko-KR" altLang="en-US" b="1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93" name="TextBox 92">
                      <a:extLst>
                        <a:ext uri="{FF2B5EF4-FFF2-40B4-BE49-F238E27FC236}">
                          <a16:creationId xmlns:a16="http://schemas.microsoft.com/office/drawing/2014/main" id="{22754DD7-69A8-496D-A51E-691640026B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769262" y="6322972"/>
                      <a:ext cx="2766043" cy="46439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b="1" err="1"/>
                        <a:t>Object_real</a:t>
                      </a:r>
                      <a:r>
                        <a:rPr lang="en-US" altLang="ko-KR" b="1"/>
                        <a:t>-time pixel</a:t>
                      </a:r>
                      <a:endParaRPr lang="ko-KR" altLang="en-US" b="1"/>
                    </a:p>
                  </p:txBody>
                </p:sp>
                <p:sp>
                  <p:nvSpPr>
                    <p:cNvPr id="111" name="직사각형 110">
                      <a:extLst>
                        <a:ext uri="{FF2B5EF4-FFF2-40B4-BE49-F238E27FC236}">
                          <a16:creationId xmlns:a16="http://schemas.microsoft.com/office/drawing/2014/main" id="{D36D8498-52E0-48ED-900D-F2653B9F2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75683" y="3821549"/>
                      <a:ext cx="1911553" cy="240200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EB72B84-6071-4EBA-BCD3-CD65D91C236E}"/>
                    </a:ext>
                  </a:extLst>
                </p:cNvPr>
                <p:cNvSpPr txBox="1"/>
                <p:nvPr/>
              </p:nvSpPr>
              <p:spPr>
                <a:xfrm>
                  <a:off x="1005282" y="2367387"/>
                  <a:ext cx="9930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r</a:t>
                  </a:r>
                  <a:endParaRPr lang="ko-KR" altLang="en-US" b="1"/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86CF4A9-6C9D-49F8-B715-EE30731648BC}"/>
                    </a:ext>
                  </a:extLst>
                </p:cNvPr>
                <p:cNvSpPr txBox="1"/>
                <p:nvPr/>
              </p:nvSpPr>
              <p:spPr>
                <a:xfrm>
                  <a:off x="3559967" y="3305423"/>
                  <a:ext cx="1016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f</a:t>
                  </a:r>
                  <a:endParaRPr lang="ko-KR" altLang="en-US" b="1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AD3BC38-4556-4D03-9EC9-260BF5795B25}"/>
                    </a:ext>
                  </a:extLst>
                </p:cNvPr>
                <p:cNvSpPr txBox="1"/>
                <p:nvPr/>
              </p:nvSpPr>
              <p:spPr>
                <a:xfrm>
                  <a:off x="8267926" y="2870671"/>
                  <a:ext cx="10165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d</a:t>
                  </a:r>
                  <a:endParaRPr lang="ko-KR" altLang="en-US" b="1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2221A6E-2E5A-4811-83AF-7149540D6C76}"/>
                    </a:ext>
                  </a:extLst>
                </p:cNvPr>
                <p:cNvSpPr txBox="1"/>
                <p:nvPr/>
              </p:nvSpPr>
              <p:spPr>
                <a:xfrm>
                  <a:off x="12004419" y="4275308"/>
                  <a:ext cx="4844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/>
                    <a:t>R</a:t>
                  </a:r>
                  <a:endParaRPr lang="ko-KR" altLang="en-US" b="1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3830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79C05-0555-4A30-BE66-FDCFF82E1F32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F92C44-D663-486B-B699-AA90A34ECA4E}"/>
              </a:ext>
            </a:extLst>
          </p:cNvPr>
          <p:cNvSpPr/>
          <p:nvPr/>
        </p:nvSpPr>
        <p:spPr>
          <a:xfrm>
            <a:off x="0" y="650818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74EA1-66B9-4491-9E58-A7B79C764DB9}"/>
              </a:ext>
            </a:extLst>
          </p:cNvPr>
          <p:cNvSpPr txBox="1"/>
          <p:nvPr/>
        </p:nvSpPr>
        <p:spPr>
          <a:xfrm>
            <a:off x="87288" y="347715"/>
            <a:ext cx="546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0"/>
              <a:t>하드웨어 스펙 </a:t>
            </a:r>
            <a:r>
              <a:rPr lang="en-US" altLang="ko-KR" sz="2400" b="1" kern="0"/>
              <a:t>(</a:t>
            </a:r>
            <a:r>
              <a:rPr lang="en-US" altLang="ko-KR" sz="2400" b="1" kern="0" err="1"/>
              <a:t>vuzix</a:t>
            </a:r>
            <a:r>
              <a:rPr lang="en-US" altLang="ko-KR" sz="2400" b="1" kern="0"/>
              <a:t> m400)</a:t>
            </a:r>
            <a:endParaRPr lang="ko-KR" altLang="en-US" sz="24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B64A1-87B3-4D6E-9F8C-AA5920882B2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9A3FE9-B6A4-4D12-BCAB-E797B5E3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" y="888827"/>
            <a:ext cx="11232149" cy="5178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C174AC-B4AD-41A8-BE2C-C1B21DC43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97" y="5885753"/>
            <a:ext cx="2534001" cy="345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1FBC5-D59C-6C41-8EFB-BCBE6A006FAE}"/>
              </a:ext>
            </a:extLst>
          </p:cNvPr>
          <p:cNvSpPr txBox="1"/>
          <p:nvPr/>
        </p:nvSpPr>
        <p:spPr>
          <a:xfrm>
            <a:off x="7918828" y="6518340"/>
            <a:ext cx="430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/>
              <a:t>출처</a:t>
            </a:r>
            <a:r>
              <a:rPr lang="en-US" altLang="ko-KR"/>
              <a:t>:https://xpertinc.co.kr/VUZIX-M400</a:t>
            </a:r>
            <a:endParaRPr lang="ko-Kore-KR" altLang="en-US"/>
          </a:p>
        </p:txBody>
      </p:sp>
      <p:pic>
        <p:nvPicPr>
          <p:cNvPr id="3" name="그림 3" descr="사람, 실외, 건물, 여자이(가) 표시된 사진&#10;&#10;자동 생성된 설명">
            <a:extLst>
              <a:ext uri="{FF2B5EF4-FFF2-40B4-BE49-F238E27FC236}">
                <a16:creationId xmlns:a16="http://schemas.microsoft.com/office/drawing/2014/main" id="{E27CC79F-B262-4AB5-8FE8-6109A0021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25" y="888492"/>
            <a:ext cx="3562350" cy="24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7CE038-B153-4F21-B99A-142D18D36414}"/>
              </a:ext>
            </a:extLst>
          </p:cNvPr>
          <p:cNvSpPr/>
          <p:nvPr/>
        </p:nvSpPr>
        <p:spPr>
          <a:xfrm>
            <a:off x="0" y="1483659"/>
            <a:ext cx="12192000" cy="42313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BDE0B-0C92-426A-A163-97F05FF792DB}"/>
              </a:ext>
            </a:extLst>
          </p:cNvPr>
          <p:cNvSpPr txBox="1"/>
          <p:nvPr/>
        </p:nvSpPr>
        <p:spPr>
          <a:xfrm>
            <a:off x="4425534" y="3129969"/>
            <a:ext cx="7228419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500" b="1">
                <a:ea typeface="맑은 고딕"/>
              </a:rPr>
              <a:t>시연 영상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716654-6138-4EBE-AFDA-B86DCF6BBAB8}"/>
              </a:ext>
            </a:extLst>
          </p:cNvPr>
          <p:cNvGrpSpPr/>
          <p:nvPr/>
        </p:nvGrpSpPr>
        <p:grpSpPr>
          <a:xfrm>
            <a:off x="256687" y="941698"/>
            <a:ext cx="1017166" cy="521149"/>
            <a:chOff x="379236" y="932271"/>
            <a:chExt cx="1017166" cy="521149"/>
          </a:xfrm>
        </p:grpSpPr>
        <p:pic>
          <p:nvPicPr>
            <p:cNvPr id="11" name="그림 10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AA4E3E42-4EC8-4364-9042-C3706D33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FC78FE-D476-4290-A96E-240D4EE8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050AB-6858-40B0-9DF6-55E8EB7097E2}"/>
              </a:ext>
            </a:extLst>
          </p:cNvPr>
          <p:cNvGrpSpPr/>
          <p:nvPr/>
        </p:nvGrpSpPr>
        <p:grpSpPr>
          <a:xfrm rot="10800000">
            <a:off x="10777704" y="5738168"/>
            <a:ext cx="1017166" cy="521149"/>
            <a:chOff x="379236" y="932271"/>
            <a:chExt cx="1017166" cy="521149"/>
          </a:xfrm>
        </p:grpSpPr>
        <p:pic>
          <p:nvPicPr>
            <p:cNvPr id="17" name="그림 16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B5E7894C-A306-4526-B774-CD78107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7A530F-DDCD-4392-9304-DD724FC8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71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79C05-0555-4A30-BE66-FDCFF82E1F32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F92C44-D663-486B-B699-AA90A34ECA4E}"/>
              </a:ext>
            </a:extLst>
          </p:cNvPr>
          <p:cNvSpPr/>
          <p:nvPr/>
        </p:nvSpPr>
        <p:spPr>
          <a:xfrm>
            <a:off x="0" y="650818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774EA1-66B9-4491-9E58-A7B79C764DB9}"/>
              </a:ext>
            </a:extLst>
          </p:cNvPr>
          <p:cNvSpPr txBox="1"/>
          <p:nvPr/>
        </p:nvSpPr>
        <p:spPr>
          <a:xfrm>
            <a:off x="87288" y="347715"/>
            <a:ext cx="5465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/>
              <a:t>목차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B64A1-87B3-4D6E-9F8C-AA5920882B2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2B0D3FBC-65C0-4D32-835C-C3C3D445CD29}"/>
              </a:ext>
            </a:extLst>
          </p:cNvPr>
          <p:cNvGrpSpPr/>
          <p:nvPr/>
        </p:nvGrpSpPr>
        <p:grpSpPr>
          <a:xfrm>
            <a:off x="332380" y="2388621"/>
            <a:ext cx="2273505" cy="2571098"/>
            <a:chOff x="4182131" y="2724366"/>
            <a:chExt cx="2942249" cy="2801223"/>
          </a:xfrm>
          <a:solidFill>
            <a:srgbClr val="62847D"/>
          </a:solidFill>
        </p:grpSpPr>
        <p:sp>
          <p:nvSpPr>
            <p:cNvPr id="110" name="자유형: 도형 67">
              <a:extLst>
                <a:ext uri="{FF2B5EF4-FFF2-40B4-BE49-F238E27FC236}">
                  <a16:creationId xmlns:a16="http://schemas.microsoft.com/office/drawing/2014/main" id="{7AB038A8-D9A6-4BF0-B2B2-8E54AE9926A4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1" name="이등변 삼각형 110">
              <a:extLst>
                <a:ext uri="{FF2B5EF4-FFF2-40B4-BE49-F238E27FC236}">
                  <a16:creationId xmlns:a16="http://schemas.microsoft.com/office/drawing/2014/main" id="{1C9B8076-8E7C-44C1-A6BD-4F641EBA1C8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12" name="원형: 비어 있음 71">
              <a:extLst>
                <a:ext uri="{FF2B5EF4-FFF2-40B4-BE49-F238E27FC236}">
                  <a16:creationId xmlns:a16="http://schemas.microsoft.com/office/drawing/2014/main" id="{C2134342-A4AA-4A70-AB00-E61881573AB7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BA17F54-3B84-4B7E-940A-9F5A6E2A304B}"/>
              </a:ext>
            </a:extLst>
          </p:cNvPr>
          <p:cNvGrpSpPr/>
          <p:nvPr/>
        </p:nvGrpSpPr>
        <p:grpSpPr>
          <a:xfrm>
            <a:off x="2710200" y="2388618"/>
            <a:ext cx="2273505" cy="2571098"/>
            <a:chOff x="4182131" y="2724366"/>
            <a:chExt cx="2942249" cy="2801223"/>
          </a:xfrm>
          <a:solidFill>
            <a:srgbClr val="62847D"/>
          </a:solidFill>
        </p:grpSpPr>
        <p:sp>
          <p:nvSpPr>
            <p:cNvPr id="115" name="자유형: 도형 23">
              <a:extLst>
                <a:ext uri="{FF2B5EF4-FFF2-40B4-BE49-F238E27FC236}">
                  <a16:creationId xmlns:a16="http://schemas.microsoft.com/office/drawing/2014/main" id="{46DE3BAB-0FB0-4D92-92BB-21F8B4E4E627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6" name="이등변 삼각형 115">
              <a:extLst>
                <a:ext uri="{FF2B5EF4-FFF2-40B4-BE49-F238E27FC236}">
                  <a16:creationId xmlns:a16="http://schemas.microsoft.com/office/drawing/2014/main" id="{91129633-5C07-4068-8099-D8373F9A5C5D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17" name="원형: 비어 있음 25">
              <a:extLst>
                <a:ext uri="{FF2B5EF4-FFF2-40B4-BE49-F238E27FC236}">
                  <a16:creationId xmlns:a16="http://schemas.microsoft.com/office/drawing/2014/main" id="{198BD6A1-0298-4F5F-81A8-2639DD88FE70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A93DAFEA-C823-4576-A8B8-05BD51030B17}"/>
              </a:ext>
            </a:extLst>
          </p:cNvPr>
          <p:cNvSpPr txBox="1"/>
          <p:nvPr/>
        </p:nvSpPr>
        <p:spPr>
          <a:xfrm>
            <a:off x="3206047" y="3227074"/>
            <a:ext cx="152693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프로젝트 소개</a:t>
            </a:r>
            <a:endParaRPr lang="ko-KR" altLang="en-US" sz="9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78BB7A4-0A90-4803-A66F-7C1FD559E8EB}"/>
              </a:ext>
            </a:extLst>
          </p:cNvPr>
          <p:cNvGrpSpPr/>
          <p:nvPr/>
        </p:nvGrpSpPr>
        <p:grpSpPr>
          <a:xfrm>
            <a:off x="5027969" y="2388618"/>
            <a:ext cx="2273505" cy="2571098"/>
            <a:chOff x="4182131" y="2724366"/>
            <a:chExt cx="2942249" cy="2801223"/>
          </a:xfrm>
          <a:solidFill>
            <a:srgbClr val="62847D"/>
          </a:solidFill>
        </p:grpSpPr>
        <p:sp>
          <p:nvSpPr>
            <p:cNvPr id="120" name="자유형: 도형 28">
              <a:extLst>
                <a:ext uri="{FF2B5EF4-FFF2-40B4-BE49-F238E27FC236}">
                  <a16:creationId xmlns:a16="http://schemas.microsoft.com/office/drawing/2014/main" id="{A8E8D9E2-E9FF-46E9-8AC2-21293E910795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2D9B9476-91BF-470D-AD40-0EB3EC199E46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2" name="원형: 비어 있음 30">
              <a:extLst>
                <a:ext uri="{FF2B5EF4-FFF2-40B4-BE49-F238E27FC236}">
                  <a16:creationId xmlns:a16="http://schemas.microsoft.com/office/drawing/2014/main" id="{2ED2708C-E17B-45F6-9C24-11D39C7EFCCF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86CD18CC-8BC7-4FAE-B0B2-63E43C654BE2}"/>
              </a:ext>
            </a:extLst>
          </p:cNvPr>
          <p:cNvSpPr txBox="1"/>
          <p:nvPr/>
        </p:nvSpPr>
        <p:spPr>
          <a:xfrm>
            <a:off x="5457756" y="3227074"/>
            <a:ext cx="1526935" cy="1150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프로젝트 설계</a:t>
            </a:r>
            <a:endParaRPr lang="en-US" altLang="ko-KR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200" b="1">
                <a:solidFill>
                  <a:prstClr val="white">
                    <a:lumMod val="50000"/>
                  </a:prstClr>
                </a:solidFill>
              </a:rPr>
              <a:t>기능 설명</a:t>
            </a:r>
            <a:endParaRPr lang="en-US" altLang="ko-KR" sz="12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200" b="1">
                <a:solidFill>
                  <a:prstClr val="white">
                    <a:lumMod val="50000"/>
                  </a:prstClr>
                </a:solidFill>
              </a:rPr>
              <a:t>핵심 기능 코드</a:t>
            </a:r>
            <a:endParaRPr lang="en-US" altLang="ko-KR" sz="12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9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062E6CF-DAA0-4975-8A8C-7F4798259277}"/>
              </a:ext>
            </a:extLst>
          </p:cNvPr>
          <p:cNvGrpSpPr/>
          <p:nvPr/>
        </p:nvGrpSpPr>
        <p:grpSpPr>
          <a:xfrm>
            <a:off x="7345739" y="2388618"/>
            <a:ext cx="2273505" cy="2571098"/>
            <a:chOff x="4182131" y="2724366"/>
            <a:chExt cx="2942249" cy="2801223"/>
          </a:xfrm>
          <a:solidFill>
            <a:srgbClr val="62847D"/>
          </a:solidFill>
        </p:grpSpPr>
        <p:sp>
          <p:nvSpPr>
            <p:cNvPr id="125" name="자유형: 도형 33">
              <a:extLst>
                <a:ext uri="{FF2B5EF4-FFF2-40B4-BE49-F238E27FC236}">
                  <a16:creationId xmlns:a16="http://schemas.microsoft.com/office/drawing/2014/main" id="{1A5F4F53-84ED-4496-AF3E-D5DD9CB7104B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6" name="이등변 삼각형 125">
              <a:extLst>
                <a:ext uri="{FF2B5EF4-FFF2-40B4-BE49-F238E27FC236}">
                  <a16:creationId xmlns:a16="http://schemas.microsoft.com/office/drawing/2014/main" id="{425FC60D-3885-4DF4-9F1D-A9629AB84D6E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27" name="원형: 비어 있음 35">
              <a:extLst>
                <a:ext uri="{FF2B5EF4-FFF2-40B4-BE49-F238E27FC236}">
                  <a16:creationId xmlns:a16="http://schemas.microsoft.com/office/drawing/2014/main" id="{10C42EBB-A1AC-493F-B1F2-D91DC6EF1998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85FD3C50-923E-476A-9020-E7D73B5C2131}"/>
              </a:ext>
            </a:extLst>
          </p:cNvPr>
          <p:cNvSpPr txBox="1"/>
          <p:nvPr/>
        </p:nvSpPr>
        <p:spPr>
          <a:xfrm>
            <a:off x="7824652" y="3215612"/>
            <a:ext cx="152693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시연 영상</a:t>
            </a:r>
            <a:endParaRPr lang="ko-KR" altLang="en-US" sz="9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0CADA0F-3604-44A3-A501-3B8F1DE63982}"/>
              </a:ext>
            </a:extLst>
          </p:cNvPr>
          <p:cNvGrpSpPr/>
          <p:nvPr/>
        </p:nvGrpSpPr>
        <p:grpSpPr>
          <a:xfrm>
            <a:off x="9712541" y="2388618"/>
            <a:ext cx="2273505" cy="2571098"/>
            <a:chOff x="4182131" y="2724366"/>
            <a:chExt cx="2942249" cy="2801223"/>
          </a:xfrm>
          <a:solidFill>
            <a:srgbClr val="62847D"/>
          </a:solidFill>
        </p:grpSpPr>
        <p:sp>
          <p:nvSpPr>
            <p:cNvPr id="130" name="자유형: 도형 33">
              <a:extLst>
                <a:ext uri="{FF2B5EF4-FFF2-40B4-BE49-F238E27FC236}">
                  <a16:creationId xmlns:a16="http://schemas.microsoft.com/office/drawing/2014/main" id="{79441ED7-6858-4E6E-8279-9CA24ED94271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1" name="이등변 삼각형 130">
              <a:extLst>
                <a:ext uri="{FF2B5EF4-FFF2-40B4-BE49-F238E27FC236}">
                  <a16:creationId xmlns:a16="http://schemas.microsoft.com/office/drawing/2014/main" id="{ACCEBA16-4C26-415C-9031-CBBD327FDF22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2" name="원형: 비어 있음 35">
              <a:extLst>
                <a:ext uri="{FF2B5EF4-FFF2-40B4-BE49-F238E27FC236}">
                  <a16:creationId xmlns:a16="http://schemas.microsoft.com/office/drawing/2014/main" id="{BD360586-E464-493F-ACF8-C5DA27DA87E5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0A23A03-823D-4443-B4A8-A4B163C4ED4D}"/>
              </a:ext>
            </a:extLst>
          </p:cNvPr>
          <p:cNvSpPr txBox="1"/>
          <p:nvPr/>
        </p:nvSpPr>
        <p:spPr>
          <a:xfrm>
            <a:off x="10151980" y="3228537"/>
            <a:ext cx="1526935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기대효과</a:t>
            </a:r>
            <a:endParaRPr lang="en-US" altLang="ko-KR" sz="1400" b="1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향후 발전 방향</a:t>
            </a:r>
            <a:endParaRPr lang="ko-KR" altLang="en-US" sz="9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36CFCCF-D151-4125-8BD9-C0D4902DC5C0}"/>
              </a:ext>
            </a:extLst>
          </p:cNvPr>
          <p:cNvSpPr txBox="1"/>
          <p:nvPr/>
        </p:nvSpPr>
        <p:spPr>
          <a:xfrm>
            <a:off x="766241" y="3215612"/>
            <a:ext cx="152693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white">
                    <a:lumMod val="50000"/>
                  </a:prstClr>
                </a:solidFill>
              </a:rPr>
              <a:t>제작 동기</a:t>
            </a:r>
            <a:endParaRPr lang="en-US" altLang="ko-KR" sz="1400" b="1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85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0"/>
    </mc:Choice>
    <mc:Fallback>
      <p:transition spd="slow" advTm="1019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470883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00" b="1" kern="0">
                <a:ea typeface="맑은 고딕"/>
              </a:rPr>
              <a:t>시연 영상</a:t>
            </a:r>
            <a:r>
              <a:rPr lang="ko-KR" altLang="en-US" sz="2600" b="1" kern="0">
                <a:solidFill>
                  <a:srgbClr val="000000"/>
                </a:solidFill>
                <a:ea typeface="맑은 고딕"/>
              </a:rPr>
              <a:t> -</a:t>
            </a:r>
            <a:r>
              <a:rPr lang="en-US" altLang="ko-KR" sz="2000" b="1" i="1" kern="0">
                <a:ea typeface="맑은 고딕"/>
              </a:rPr>
              <a:t> </a:t>
            </a:r>
            <a:r>
              <a:rPr lang="ko-KR" altLang="en-US" sz="2000" b="1" i="1" kern="0">
                <a:solidFill>
                  <a:srgbClr val="FFC000"/>
                </a:solidFill>
                <a:ea typeface="맑은 고딕"/>
              </a:rPr>
              <a:t>다중 객체탐지</a:t>
            </a:r>
            <a:endParaRPr lang="ko-KR" altLang="en-US" sz="2000" b="1">
              <a:solidFill>
                <a:srgbClr val="FFC000"/>
              </a:solidFill>
              <a:ea typeface="맑은 고딕"/>
            </a:endParaRPr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088E0C9D-7401-4D0A-AFB0-203598FF777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5135" y="1636884"/>
            <a:ext cx="8681426" cy="43886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FCAECF-34BA-4CDB-9DB1-E1E7BF123F0B}"/>
              </a:ext>
            </a:extLst>
          </p:cNvPr>
          <p:cNvSpPr txBox="1"/>
          <p:nvPr/>
        </p:nvSpPr>
        <p:spPr>
          <a:xfrm>
            <a:off x="4794751" y="12692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b="1"/>
              <a:t>&lt;</a:t>
            </a:r>
            <a:r>
              <a:rPr lang="ko-KR" altLang="en-US" b="1"/>
              <a:t>다중 객체탐지</a:t>
            </a:r>
            <a:r>
              <a:rPr lang="en-US" altLang="ko-KR" b="1"/>
              <a:t>&gt;</a:t>
            </a:r>
            <a:endParaRPr lang="ko-KR" altLang="en-US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5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38221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/>
              <a:t>시연 영상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513D2FD3-B8DA-435A-94C4-7BB957E32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752" y="1718509"/>
            <a:ext cx="5503799" cy="4186622"/>
          </a:xfrm>
          <a:prstGeom prst="rect">
            <a:avLst/>
          </a:prstGeom>
        </p:spPr>
      </p:pic>
      <p:pic>
        <p:nvPicPr>
          <p:cNvPr id="10" name="KakaoTalk_20201126_182530210">
            <a:hlinkClick r:id="" action="ppaction://media"/>
            <a:extLst>
              <a:ext uri="{FF2B5EF4-FFF2-40B4-BE49-F238E27FC236}">
                <a16:creationId xmlns:a16="http://schemas.microsoft.com/office/drawing/2014/main" id="{C78DCBE6-2CF7-43D9-ABCF-8971E000E7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3612" y="1477208"/>
            <a:ext cx="5424487" cy="4514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0C5F0-7A14-42CD-B571-9899B3D9406D}"/>
              </a:ext>
            </a:extLst>
          </p:cNvPr>
          <p:cNvSpPr txBox="1"/>
          <p:nvPr/>
        </p:nvSpPr>
        <p:spPr>
          <a:xfrm>
            <a:off x="2191251" y="12904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</a:rPr>
              <a:t>&lt;제 3자의 관점&gt;</a:t>
            </a:r>
            <a:endParaRPr lang="ko-KR" altLang="en-US" b="1">
              <a:ea typeface="맑은 고딕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88CBB-9497-4F10-8E03-BD6CA98C5CC5}"/>
              </a:ext>
            </a:extLst>
          </p:cNvPr>
          <p:cNvSpPr txBox="1"/>
          <p:nvPr/>
        </p:nvSpPr>
        <p:spPr>
          <a:xfrm>
            <a:off x="8340167" y="12904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ea typeface="맑은 고딕"/>
              </a:rPr>
              <a:t>&lt;거리 오차&gt;</a:t>
            </a:r>
            <a:endParaRPr lang="ko-KR" altLang="en-US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770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7CE038-B153-4F21-B99A-142D18D36414}"/>
              </a:ext>
            </a:extLst>
          </p:cNvPr>
          <p:cNvSpPr/>
          <p:nvPr/>
        </p:nvSpPr>
        <p:spPr>
          <a:xfrm>
            <a:off x="0" y="1483659"/>
            <a:ext cx="12192000" cy="42313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BDE0B-0C92-426A-A163-97F05FF792DB}"/>
              </a:ext>
            </a:extLst>
          </p:cNvPr>
          <p:cNvSpPr txBox="1"/>
          <p:nvPr/>
        </p:nvSpPr>
        <p:spPr>
          <a:xfrm>
            <a:off x="2482434" y="2663244"/>
            <a:ext cx="7228419" cy="21698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500" b="1">
                <a:ea typeface="맑은 고딕"/>
              </a:rPr>
              <a:t>기대 효과</a:t>
            </a:r>
          </a:p>
          <a:p>
            <a:pPr algn="ctr"/>
            <a:r>
              <a:rPr lang="ko-KR" sz="4500" b="1">
                <a:latin typeface="Malgun Gothic"/>
                <a:ea typeface="Malgun Gothic"/>
              </a:rPr>
              <a:t>&amp;</a:t>
            </a:r>
            <a:endParaRPr lang="ko-KR" sz="4500">
              <a:ea typeface="맑은 고딕"/>
            </a:endParaRPr>
          </a:p>
          <a:p>
            <a:pPr algn="ctr"/>
            <a:r>
              <a:rPr lang="ko-KR" altLang="en-US" sz="4500" b="1">
                <a:ea typeface="맑은 고딕"/>
              </a:rPr>
              <a:t>향후 발전 방향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716654-6138-4EBE-AFDA-B86DCF6BBAB8}"/>
              </a:ext>
            </a:extLst>
          </p:cNvPr>
          <p:cNvGrpSpPr/>
          <p:nvPr/>
        </p:nvGrpSpPr>
        <p:grpSpPr>
          <a:xfrm>
            <a:off x="256687" y="941698"/>
            <a:ext cx="1017166" cy="521149"/>
            <a:chOff x="379236" y="932271"/>
            <a:chExt cx="1017166" cy="521149"/>
          </a:xfrm>
        </p:grpSpPr>
        <p:pic>
          <p:nvPicPr>
            <p:cNvPr id="11" name="그림 10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AA4E3E42-4EC8-4364-9042-C3706D33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FC78FE-D476-4290-A96E-240D4EE8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050AB-6858-40B0-9DF6-55E8EB7097E2}"/>
              </a:ext>
            </a:extLst>
          </p:cNvPr>
          <p:cNvGrpSpPr/>
          <p:nvPr/>
        </p:nvGrpSpPr>
        <p:grpSpPr>
          <a:xfrm rot="10800000">
            <a:off x="10777704" y="5738168"/>
            <a:ext cx="1017166" cy="521149"/>
            <a:chOff x="379236" y="932271"/>
            <a:chExt cx="1017166" cy="521149"/>
          </a:xfrm>
        </p:grpSpPr>
        <p:pic>
          <p:nvPicPr>
            <p:cNvPr id="17" name="그림 16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B5E7894C-A306-4526-B774-CD78107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7A530F-DDCD-4392-9304-DD724FC8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3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38221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/>
              <a:t>기대효과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E72B63-CAE9-494A-A37D-AF04A1A525B2}"/>
              </a:ext>
            </a:extLst>
          </p:cNvPr>
          <p:cNvGrpSpPr/>
          <p:nvPr/>
        </p:nvGrpSpPr>
        <p:grpSpPr>
          <a:xfrm>
            <a:off x="678528" y="1255110"/>
            <a:ext cx="12429067" cy="4982600"/>
            <a:chOff x="690282" y="1543706"/>
            <a:chExt cx="12429067" cy="49826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4BEA337-4078-4EE6-B4F7-85D78B167C8A}"/>
                </a:ext>
              </a:extLst>
            </p:cNvPr>
            <p:cNvCxnSpPr>
              <a:cxnSpLocks/>
            </p:cNvCxnSpPr>
            <p:nvPr/>
          </p:nvCxnSpPr>
          <p:spPr>
            <a:xfrm>
              <a:off x="6069398" y="1543706"/>
              <a:ext cx="0" cy="498260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347AA54-F8C3-4EBC-A487-85E0FFDCCACF}"/>
                </a:ext>
              </a:extLst>
            </p:cNvPr>
            <p:cNvCxnSpPr>
              <a:cxnSpLocks/>
            </p:cNvCxnSpPr>
            <p:nvPr/>
          </p:nvCxnSpPr>
          <p:spPr>
            <a:xfrm>
              <a:off x="690282" y="3721532"/>
              <a:ext cx="10712824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3925B4F-2FFE-4458-82CC-3C4574A8FE95}"/>
                </a:ext>
              </a:extLst>
            </p:cNvPr>
            <p:cNvGrpSpPr/>
            <p:nvPr/>
          </p:nvGrpSpPr>
          <p:grpSpPr>
            <a:xfrm>
              <a:off x="1235869" y="1642357"/>
              <a:ext cx="5443599" cy="1628097"/>
              <a:chOff x="1577789" y="1816919"/>
              <a:chExt cx="5443599" cy="1628097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0C92477-B5FA-4AD2-BB32-CE59D56817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333"/>
              <a:stretch/>
            </p:blipFill>
            <p:spPr>
              <a:xfrm>
                <a:off x="1968127" y="1816919"/>
                <a:ext cx="1101995" cy="95506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EE39AE-F31B-42F7-B49C-C0D1DB243F3A}"/>
                  </a:ext>
                </a:extLst>
              </p:cNvPr>
              <p:cNvSpPr txBox="1"/>
              <p:nvPr/>
            </p:nvSpPr>
            <p:spPr>
              <a:xfrm>
                <a:off x="3094720" y="2192175"/>
                <a:ext cx="1771910" cy="412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/>
                  <a:t>비용 절감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F54AAF-37A4-4D89-ADD2-C8C9FF0AE1BB}"/>
                  </a:ext>
                </a:extLst>
              </p:cNvPr>
              <p:cNvSpPr txBox="1"/>
              <p:nvPr/>
            </p:nvSpPr>
            <p:spPr>
              <a:xfrm>
                <a:off x="1577789" y="3115120"/>
                <a:ext cx="5443599" cy="329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안내견의 훈련비용 </a:t>
                </a:r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&gt; </a:t>
                </a:r>
                <a:r>
                  <a: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스마트 글라스</a:t>
                </a:r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endPara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9C313D-AB54-44B7-BA2C-DBAFFAE1E54D}"/>
                </a:ext>
              </a:extLst>
            </p:cNvPr>
            <p:cNvGrpSpPr/>
            <p:nvPr/>
          </p:nvGrpSpPr>
          <p:grpSpPr>
            <a:xfrm>
              <a:off x="6872782" y="1543706"/>
              <a:ext cx="6246567" cy="1726748"/>
              <a:chOff x="7352908" y="1723923"/>
              <a:chExt cx="6246567" cy="1726748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5EA20E62-1968-4212-B5E6-A59661797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16"/>
              <a:stretch/>
            </p:blipFill>
            <p:spPr>
              <a:xfrm>
                <a:off x="7352908" y="1723923"/>
                <a:ext cx="1565511" cy="136018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2849B7-E209-4FE3-B296-BBEB0E45956E}"/>
                  </a:ext>
                </a:extLst>
              </p:cNvPr>
              <p:cNvSpPr txBox="1"/>
              <p:nvPr/>
            </p:nvSpPr>
            <p:spPr>
              <a:xfrm>
                <a:off x="9022856" y="2197830"/>
                <a:ext cx="1771910" cy="412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err="1"/>
                  <a:t>핸즈</a:t>
                </a:r>
                <a:r>
                  <a:rPr lang="ko-KR" altLang="en-US" sz="2400" b="1"/>
                  <a:t> 프리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CDDA7B-65DB-4302-9BA0-EC2D37F5220C}"/>
                  </a:ext>
                </a:extLst>
              </p:cNvPr>
              <p:cNvSpPr txBox="1"/>
              <p:nvPr/>
            </p:nvSpPr>
            <p:spPr>
              <a:xfrm>
                <a:off x="8155876" y="3120775"/>
                <a:ext cx="5443599" cy="329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두 손의 자유로움</a:t>
                </a:r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endPara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13B970D-D2B4-41B0-97C6-6BEA1CCEAA95}"/>
                </a:ext>
              </a:extLst>
            </p:cNvPr>
            <p:cNvGrpSpPr/>
            <p:nvPr/>
          </p:nvGrpSpPr>
          <p:grpSpPr>
            <a:xfrm>
              <a:off x="1425941" y="4542207"/>
              <a:ext cx="3275638" cy="1561502"/>
              <a:chOff x="1577789" y="4691273"/>
              <a:chExt cx="3275638" cy="156150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5F36E72-8DF8-41FE-A26A-24991A6268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16"/>
              <a:stretch/>
            </p:blipFill>
            <p:spPr>
              <a:xfrm>
                <a:off x="1735528" y="4691273"/>
                <a:ext cx="1169120" cy="101578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F5A9D-87CD-4329-8762-3F010316438A}"/>
                  </a:ext>
                </a:extLst>
              </p:cNvPr>
              <p:cNvSpPr txBox="1"/>
              <p:nvPr/>
            </p:nvSpPr>
            <p:spPr>
              <a:xfrm>
                <a:off x="2939945" y="4960510"/>
                <a:ext cx="1771910" cy="412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/>
                  <a:t>환경 파악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3BD2B7-85B9-4A04-92BC-732D5A97CB04}"/>
                  </a:ext>
                </a:extLst>
              </p:cNvPr>
              <p:cNvSpPr txBox="1"/>
              <p:nvPr/>
            </p:nvSpPr>
            <p:spPr>
              <a:xfrm>
                <a:off x="1577789" y="5922879"/>
                <a:ext cx="3275638" cy="329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장애물의 정보를 손쉽게 습득</a:t>
                </a:r>
                <a:r>
                  <a:rPr lang="en-US" altLang="ko-KR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endPara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832E51-ACBC-4F47-B290-9E7F8916992D}"/>
                </a:ext>
              </a:extLst>
            </p:cNvPr>
            <p:cNvGrpSpPr/>
            <p:nvPr/>
          </p:nvGrpSpPr>
          <p:grpSpPr>
            <a:xfrm>
              <a:off x="6760380" y="4433493"/>
              <a:ext cx="3855246" cy="1789087"/>
              <a:chOff x="7437206" y="4478336"/>
              <a:chExt cx="3855246" cy="1789087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09C164D-88EC-4206-B1A4-F8210D4F8484}"/>
                  </a:ext>
                </a:extLst>
              </p:cNvPr>
              <p:cNvSpPr/>
              <p:nvPr/>
            </p:nvSpPr>
            <p:spPr>
              <a:xfrm>
                <a:off x="8014386" y="4481261"/>
                <a:ext cx="426334" cy="412195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4230EC-2588-48DD-A160-EC93BF957D84}"/>
                  </a:ext>
                </a:extLst>
              </p:cNvPr>
              <p:cNvGrpSpPr/>
              <p:nvPr/>
            </p:nvGrpSpPr>
            <p:grpSpPr>
              <a:xfrm>
                <a:off x="7437206" y="4478336"/>
                <a:ext cx="3855246" cy="1789087"/>
                <a:chOff x="7209432" y="4503124"/>
                <a:chExt cx="3855246" cy="1789087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FEDA90D7-285A-42E7-BCF6-09A2BBAA3DE8}"/>
                    </a:ext>
                  </a:extLst>
                </p:cNvPr>
                <p:cNvGrpSpPr/>
                <p:nvPr/>
              </p:nvGrpSpPr>
              <p:grpSpPr>
                <a:xfrm>
                  <a:off x="7209432" y="4503124"/>
                  <a:ext cx="1605937" cy="1273013"/>
                  <a:chOff x="6709997" y="4038308"/>
                  <a:chExt cx="1852971" cy="1619216"/>
                </a:xfrm>
              </p:grpSpPr>
              <p:pic>
                <p:nvPicPr>
                  <p:cNvPr id="21" name="그림 20">
                    <a:extLst>
                      <a:ext uri="{FF2B5EF4-FFF2-40B4-BE49-F238E27FC236}">
                        <a16:creationId xmlns:a16="http://schemas.microsoft.com/office/drawing/2014/main" id="{362FFD27-1511-4CC9-9BFA-8111815339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8076" b="15748"/>
                  <a:stretch/>
                </p:blipFill>
                <p:spPr>
                  <a:xfrm>
                    <a:off x="6709997" y="4616605"/>
                    <a:ext cx="1852971" cy="1040919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F51F454B-F729-4609-9ED8-7BF7F51400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66839" y="4038308"/>
                    <a:ext cx="524299" cy="5242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70EF1C-DAED-46C8-A456-3B92CCB9AC65}"/>
                    </a:ext>
                  </a:extLst>
                </p:cNvPr>
                <p:cNvSpPr txBox="1"/>
                <p:nvPr/>
              </p:nvSpPr>
              <p:spPr>
                <a:xfrm>
                  <a:off x="8752943" y="4921145"/>
                  <a:ext cx="2311735" cy="4123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2400" b="1"/>
                    <a:t>심리적 안정감 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DC72547-1CA3-496A-8CAC-46D2CB8F795D}"/>
                    </a:ext>
                  </a:extLst>
                </p:cNvPr>
                <p:cNvSpPr txBox="1"/>
                <p:nvPr/>
              </p:nvSpPr>
              <p:spPr>
                <a:xfrm>
                  <a:off x="7916707" y="5922879"/>
                  <a:ext cx="29670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다르지 않음이 주는 만족</a:t>
                  </a:r>
                  <a:r>
                    <a:rPr lang="en-US" altLang="ko-KR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 </a:t>
                  </a:r>
                  <a:endParaRPr lang="ko-KR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073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FF6396-BC44-4A85-8208-197DAD11829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0D3E6-5D38-4514-A9A8-79133E3514BD}"/>
              </a:ext>
            </a:extLst>
          </p:cNvPr>
          <p:cNvSpPr/>
          <p:nvPr/>
        </p:nvSpPr>
        <p:spPr>
          <a:xfrm>
            <a:off x="0" y="6510285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4459C-D37A-4A7F-AB2A-CD64A7623D7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8DE8B-031D-44A4-814D-AA87555AD4DD}"/>
              </a:ext>
            </a:extLst>
          </p:cNvPr>
          <p:cNvSpPr txBox="1"/>
          <p:nvPr/>
        </p:nvSpPr>
        <p:spPr>
          <a:xfrm>
            <a:off x="87288" y="347715"/>
            <a:ext cx="38221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/>
              <a:t>향후 발전 방향</a:t>
            </a:r>
            <a:endParaRPr lang="ko-KR" altLang="en-US" sz="26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1AFF9-D47F-4EB5-9FE5-0684750035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9"/>
          <a:stretch/>
        </p:blipFill>
        <p:spPr>
          <a:xfrm>
            <a:off x="2631614" y="4030699"/>
            <a:ext cx="1261157" cy="1078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EB38BC-EBCD-4357-B865-809A65BE71D3}"/>
              </a:ext>
            </a:extLst>
          </p:cNvPr>
          <p:cNvSpPr txBox="1"/>
          <p:nvPr/>
        </p:nvSpPr>
        <p:spPr>
          <a:xfrm>
            <a:off x="2351981" y="2778945"/>
            <a:ext cx="182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+mj-lt"/>
              </a:rPr>
              <a:t>노면인식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B21147-76CF-41FF-B50F-D30DDED667A8}"/>
              </a:ext>
            </a:extLst>
          </p:cNvPr>
          <p:cNvCxnSpPr>
            <a:cxnSpLocks/>
          </p:cNvCxnSpPr>
          <p:nvPr/>
        </p:nvCxnSpPr>
        <p:spPr>
          <a:xfrm flipH="1">
            <a:off x="6096000" y="1120588"/>
            <a:ext cx="14266" cy="505396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4311A4-5DBA-469F-BF12-8DDFE0D5C4DF}"/>
              </a:ext>
            </a:extLst>
          </p:cNvPr>
          <p:cNvCxnSpPr>
            <a:cxnSpLocks/>
          </p:cNvCxnSpPr>
          <p:nvPr/>
        </p:nvCxnSpPr>
        <p:spPr>
          <a:xfrm>
            <a:off x="573116" y="3597672"/>
            <a:ext cx="11050133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C8E986-6FED-43C5-9DF3-B568AA80C6F9}"/>
              </a:ext>
            </a:extLst>
          </p:cNvPr>
          <p:cNvSpPr txBox="1"/>
          <p:nvPr/>
        </p:nvSpPr>
        <p:spPr>
          <a:xfrm>
            <a:off x="7495224" y="2778945"/>
            <a:ext cx="327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데이터셋의 종류 증가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C874D-C03B-43C2-BC3D-5C3298428800}"/>
              </a:ext>
            </a:extLst>
          </p:cNvPr>
          <p:cNvSpPr txBox="1"/>
          <p:nvPr/>
        </p:nvSpPr>
        <p:spPr>
          <a:xfrm>
            <a:off x="1905132" y="5272283"/>
            <a:ext cx="327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지도 어플과의 호환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A23B4-D163-4B86-88EA-3EEC1BC05C42}"/>
              </a:ext>
            </a:extLst>
          </p:cNvPr>
          <p:cNvSpPr txBox="1"/>
          <p:nvPr/>
        </p:nvSpPr>
        <p:spPr>
          <a:xfrm>
            <a:off x="7799320" y="5272283"/>
            <a:ext cx="327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/>
              <a:t>눈알 </a:t>
            </a:r>
            <a:r>
              <a:rPr lang="en-US" altLang="ko-KR" sz="2400" b="1"/>
              <a:t>APP </a:t>
            </a:r>
            <a:r>
              <a:rPr lang="ko-KR" altLang="en-US" sz="2400" b="1"/>
              <a:t>상용화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D7CE9728-DD03-C74A-8976-2BFC67CDDF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13"/>
          <a:stretch/>
        </p:blipFill>
        <p:spPr>
          <a:xfrm>
            <a:off x="8313495" y="3859670"/>
            <a:ext cx="1642332" cy="1412613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7DACB4E5-EBCF-4B45-A734-EB921FE07C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7"/>
          <a:stretch/>
        </p:blipFill>
        <p:spPr>
          <a:xfrm>
            <a:off x="8266400" y="1274485"/>
            <a:ext cx="1736520" cy="1495812"/>
          </a:xfrm>
          <a:prstGeom prst="rect">
            <a:avLst/>
          </a:prstGeom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2C757011-804C-2C48-9604-4C0592EF86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0"/>
          <a:stretch/>
        </p:blipFill>
        <p:spPr>
          <a:xfrm>
            <a:off x="2430255" y="1420256"/>
            <a:ext cx="1360829" cy="11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1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FE300C3-52E6-4183-98E5-1141DF9761EC}"/>
              </a:ext>
            </a:extLst>
          </p:cNvPr>
          <p:cNvSpPr txBox="1"/>
          <p:nvPr/>
        </p:nvSpPr>
        <p:spPr>
          <a:xfrm>
            <a:off x="3100977" y="3229401"/>
            <a:ext cx="5994806" cy="369332"/>
          </a:xfrm>
          <a:prstGeom prst="rect">
            <a:avLst/>
          </a:prstGeom>
          <a:solidFill>
            <a:srgbClr val="A1B9B4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ko-KR" altLang="en-US"/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91FD84E0-F723-40E7-A628-86A3EF7C3824}"/>
              </a:ext>
            </a:extLst>
          </p:cNvPr>
          <p:cNvSpPr/>
          <p:nvPr/>
        </p:nvSpPr>
        <p:spPr>
          <a:xfrm>
            <a:off x="2842333" y="792170"/>
            <a:ext cx="6502567" cy="6065829"/>
          </a:xfrm>
          <a:prstGeom prst="round2SameRect">
            <a:avLst>
              <a:gd name="adj1" fmla="val 6974"/>
              <a:gd name="adj2" fmla="val 0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E481C137-064B-4B78-BBF2-F3B344A456DD}"/>
              </a:ext>
            </a:extLst>
          </p:cNvPr>
          <p:cNvSpPr/>
          <p:nvPr/>
        </p:nvSpPr>
        <p:spPr>
          <a:xfrm rot="5400000">
            <a:off x="9028288" y="3216123"/>
            <a:ext cx="711555" cy="6879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FB099E1E-9CC0-448E-BF30-4954E099C7A8}"/>
              </a:ext>
            </a:extLst>
          </p:cNvPr>
          <p:cNvSpPr/>
          <p:nvPr/>
        </p:nvSpPr>
        <p:spPr>
          <a:xfrm rot="5400000">
            <a:off x="2452156" y="2868507"/>
            <a:ext cx="711555" cy="6879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C26BB10B-226F-4C2C-B89C-54071A2CD4AB}"/>
              </a:ext>
            </a:extLst>
          </p:cNvPr>
          <p:cNvSpPr/>
          <p:nvPr/>
        </p:nvSpPr>
        <p:spPr>
          <a:xfrm rot="5400000">
            <a:off x="2456919" y="3740044"/>
            <a:ext cx="711555" cy="68798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D200405-3FF9-4803-BF73-4BE643E8566F}"/>
              </a:ext>
            </a:extLst>
          </p:cNvPr>
          <p:cNvSpPr/>
          <p:nvPr/>
        </p:nvSpPr>
        <p:spPr>
          <a:xfrm rot="5400000">
            <a:off x="6044432" y="425280"/>
            <a:ext cx="103133" cy="1485781"/>
          </a:xfrm>
          <a:prstGeom prst="roundRect">
            <a:avLst>
              <a:gd name="adj" fmla="val 50000"/>
            </a:avLst>
          </a:prstGeom>
          <a:solidFill>
            <a:srgbClr val="A1B9B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D3A449B-4B3D-4B90-8C6D-7F6D37B3D86E}"/>
              </a:ext>
            </a:extLst>
          </p:cNvPr>
          <p:cNvSpPr/>
          <p:nvPr/>
        </p:nvSpPr>
        <p:spPr>
          <a:xfrm rot="5400000">
            <a:off x="3421784" y="1184004"/>
            <a:ext cx="5348427" cy="5999568"/>
          </a:xfrm>
          <a:prstGeom prst="rect">
            <a:avLst/>
          </a:prstGeom>
          <a:solidFill>
            <a:srgbClr val="628478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A5BD86E-1098-4AE9-8B36-53564CED95E0}"/>
              </a:ext>
            </a:extLst>
          </p:cNvPr>
          <p:cNvSpPr/>
          <p:nvPr/>
        </p:nvSpPr>
        <p:spPr>
          <a:xfrm rot="5400000">
            <a:off x="6908321" y="1115971"/>
            <a:ext cx="103133" cy="104400"/>
          </a:xfrm>
          <a:prstGeom prst="ellipse">
            <a:avLst/>
          </a:prstGeom>
          <a:solidFill>
            <a:srgbClr val="DFE7F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F5F9A1-9479-46DE-A6E4-445DFEEBDA21}"/>
              </a:ext>
            </a:extLst>
          </p:cNvPr>
          <p:cNvGrpSpPr/>
          <p:nvPr/>
        </p:nvGrpSpPr>
        <p:grpSpPr>
          <a:xfrm rot="5400000">
            <a:off x="8558067" y="1586371"/>
            <a:ext cx="178360" cy="458385"/>
            <a:chOff x="3847020" y="2066190"/>
            <a:chExt cx="103133" cy="26505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BED8D11-0284-4283-B310-3E399D3DD5B8}"/>
                </a:ext>
              </a:extLst>
            </p:cNvPr>
            <p:cNvSpPr/>
            <p:nvPr/>
          </p:nvSpPr>
          <p:spPr>
            <a:xfrm>
              <a:off x="3847020" y="2066190"/>
              <a:ext cx="103133" cy="265053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F48F6237-E3D6-4300-9661-159FF5C5CE59}"/>
                </a:ext>
              </a:extLst>
            </p:cNvPr>
            <p:cNvSpPr/>
            <p:nvPr/>
          </p:nvSpPr>
          <p:spPr>
            <a:xfrm>
              <a:off x="3871586" y="2090716"/>
              <a:ext cx="54000" cy="35200"/>
            </a:xfrm>
            <a:custGeom>
              <a:avLst/>
              <a:gdLst>
                <a:gd name="connsiteX0" fmla="*/ 27000 w 54000"/>
                <a:gd name="connsiteY0" fmla="*/ 0 h 35200"/>
                <a:gd name="connsiteX1" fmla="*/ 54000 w 54000"/>
                <a:gd name="connsiteY1" fmla="*/ 27000 h 35200"/>
                <a:gd name="connsiteX2" fmla="*/ 54000 w 54000"/>
                <a:gd name="connsiteY2" fmla="*/ 35200 h 35200"/>
                <a:gd name="connsiteX3" fmla="*/ 0 w 54000"/>
                <a:gd name="connsiteY3" fmla="*/ 35200 h 35200"/>
                <a:gd name="connsiteX4" fmla="*/ 0 w 54000"/>
                <a:gd name="connsiteY4" fmla="*/ 27000 h 35200"/>
                <a:gd name="connsiteX5" fmla="*/ 27000 w 54000"/>
                <a:gd name="connsiteY5" fmla="*/ 0 h 3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0" h="35200">
                  <a:moveTo>
                    <a:pt x="27000" y="0"/>
                  </a:moveTo>
                  <a:cubicBezTo>
                    <a:pt x="41912" y="0"/>
                    <a:pt x="54000" y="12088"/>
                    <a:pt x="54000" y="27000"/>
                  </a:cubicBezTo>
                  <a:lnTo>
                    <a:pt x="54000" y="35200"/>
                  </a:lnTo>
                  <a:lnTo>
                    <a:pt x="0" y="35200"/>
                  </a:lnTo>
                  <a:lnTo>
                    <a:pt x="0" y="27000"/>
                  </a:lnTo>
                  <a:cubicBezTo>
                    <a:pt x="0" y="12088"/>
                    <a:pt x="12088" y="0"/>
                    <a:pt x="27000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60FB719A-4EC1-4892-93AD-11B7244739A1}"/>
                </a:ext>
              </a:extLst>
            </p:cNvPr>
            <p:cNvSpPr/>
            <p:nvPr/>
          </p:nvSpPr>
          <p:spPr>
            <a:xfrm>
              <a:off x="3871586" y="2129516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088B0A9-8EEC-4054-AC46-4E5EFF0F8183}"/>
                </a:ext>
              </a:extLst>
            </p:cNvPr>
            <p:cNvSpPr/>
            <p:nvPr/>
          </p:nvSpPr>
          <p:spPr>
            <a:xfrm>
              <a:off x="3871586" y="2165715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71A725A-8F30-466C-A4F8-26BA4D3E262B}"/>
                </a:ext>
              </a:extLst>
            </p:cNvPr>
            <p:cNvSpPr/>
            <p:nvPr/>
          </p:nvSpPr>
          <p:spPr>
            <a:xfrm>
              <a:off x="3871586" y="2201914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7AD0F15-FC37-47F9-8417-6DB171E51A78}"/>
                </a:ext>
              </a:extLst>
            </p:cNvPr>
            <p:cNvSpPr/>
            <p:nvPr/>
          </p:nvSpPr>
          <p:spPr>
            <a:xfrm>
              <a:off x="3871586" y="2238113"/>
              <a:ext cx="54000" cy="32599"/>
            </a:xfrm>
            <a:custGeom>
              <a:avLst/>
              <a:gdLst>
                <a:gd name="connsiteX0" fmla="*/ 0 w 54000"/>
                <a:gd name="connsiteY0" fmla="*/ 0 h 32599"/>
                <a:gd name="connsiteX1" fmla="*/ 54000 w 54000"/>
                <a:gd name="connsiteY1" fmla="*/ 0 h 32599"/>
                <a:gd name="connsiteX2" fmla="*/ 54000 w 54000"/>
                <a:gd name="connsiteY2" fmla="*/ 32599 h 32599"/>
                <a:gd name="connsiteX3" fmla="*/ 0 w 54000"/>
                <a:gd name="connsiteY3" fmla="*/ 32599 h 32599"/>
                <a:gd name="connsiteX4" fmla="*/ 0 w 54000"/>
                <a:gd name="connsiteY4" fmla="*/ 0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00" h="32599">
                  <a:moveTo>
                    <a:pt x="0" y="0"/>
                  </a:moveTo>
                  <a:lnTo>
                    <a:pt x="54000" y="0"/>
                  </a:lnTo>
                  <a:lnTo>
                    <a:pt x="54000" y="32599"/>
                  </a:lnTo>
                  <a:lnTo>
                    <a:pt x="0" y="3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BAF736D1-3B41-4B08-8221-8902224F5FC4}"/>
                </a:ext>
              </a:extLst>
            </p:cNvPr>
            <p:cNvSpPr/>
            <p:nvPr/>
          </p:nvSpPr>
          <p:spPr>
            <a:xfrm>
              <a:off x="3871586" y="2274312"/>
              <a:ext cx="54000" cy="32404"/>
            </a:xfrm>
            <a:custGeom>
              <a:avLst/>
              <a:gdLst>
                <a:gd name="connsiteX0" fmla="*/ 0 w 54000"/>
                <a:gd name="connsiteY0" fmla="*/ 0 h 32404"/>
                <a:gd name="connsiteX1" fmla="*/ 54000 w 54000"/>
                <a:gd name="connsiteY1" fmla="*/ 0 h 32404"/>
                <a:gd name="connsiteX2" fmla="*/ 54000 w 54000"/>
                <a:gd name="connsiteY2" fmla="*/ 5404 h 32404"/>
                <a:gd name="connsiteX3" fmla="*/ 27000 w 54000"/>
                <a:gd name="connsiteY3" fmla="*/ 32404 h 32404"/>
                <a:gd name="connsiteX4" fmla="*/ 0 w 54000"/>
                <a:gd name="connsiteY4" fmla="*/ 5404 h 32404"/>
                <a:gd name="connsiteX5" fmla="*/ 0 w 54000"/>
                <a:gd name="connsiteY5" fmla="*/ 0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0" h="32404">
                  <a:moveTo>
                    <a:pt x="0" y="0"/>
                  </a:moveTo>
                  <a:lnTo>
                    <a:pt x="54000" y="0"/>
                  </a:lnTo>
                  <a:lnTo>
                    <a:pt x="54000" y="5404"/>
                  </a:lnTo>
                  <a:cubicBezTo>
                    <a:pt x="54000" y="20316"/>
                    <a:pt x="41912" y="32404"/>
                    <a:pt x="27000" y="32404"/>
                  </a:cubicBezTo>
                  <a:cubicBezTo>
                    <a:pt x="12088" y="32404"/>
                    <a:pt x="0" y="20316"/>
                    <a:pt x="0" y="54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BE8182C-B1C7-4907-BBD3-0D7EDCF98655}"/>
              </a:ext>
            </a:extLst>
          </p:cNvPr>
          <p:cNvSpPr txBox="1"/>
          <p:nvPr/>
        </p:nvSpPr>
        <p:spPr>
          <a:xfrm>
            <a:off x="3103360" y="2536960"/>
            <a:ext cx="5994805" cy="4310144"/>
          </a:xfrm>
          <a:prstGeom prst="rect">
            <a:avLst/>
          </a:prstGeom>
          <a:solidFill>
            <a:srgbClr val="A1B9B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26AC1-83E5-4065-B02C-F2B8FFA61F22}"/>
              </a:ext>
            </a:extLst>
          </p:cNvPr>
          <p:cNvSpPr txBox="1"/>
          <p:nvPr/>
        </p:nvSpPr>
        <p:spPr>
          <a:xfrm>
            <a:off x="3101455" y="2537776"/>
            <a:ext cx="5994805" cy="4310144"/>
          </a:xfrm>
          <a:prstGeom prst="rect">
            <a:avLst/>
          </a:prstGeom>
          <a:solidFill>
            <a:srgbClr val="A1B9B4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C1299-A010-4CA5-A834-950DBFD13BD6}"/>
              </a:ext>
            </a:extLst>
          </p:cNvPr>
          <p:cNvGrpSpPr/>
          <p:nvPr/>
        </p:nvGrpSpPr>
        <p:grpSpPr>
          <a:xfrm>
            <a:off x="4600680" y="3321215"/>
            <a:ext cx="2992576" cy="1735991"/>
            <a:chOff x="4981680" y="3311690"/>
            <a:chExt cx="2992576" cy="17359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1D113B-ED1C-477A-8AD2-78030758E3D8}"/>
                </a:ext>
              </a:extLst>
            </p:cNvPr>
            <p:cNvSpPr txBox="1"/>
            <p:nvPr/>
          </p:nvSpPr>
          <p:spPr>
            <a:xfrm>
              <a:off x="5213910" y="3416465"/>
              <a:ext cx="2598496" cy="16312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5000" b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Malgun Gothic"/>
                  <a:ea typeface="Malgun Gothic"/>
                </a:rPr>
                <a:t>THANK YOU!</a:t>
              </a:r>
              <a:endParaRPr lang="ko-KR" sz="500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2B8C1F-71C1-4EEF-B08E-FFF73C1EA725}"/>
                </a:ext>
              </a:extLst>
            </p:cNvPr>
            <p:cNvSpPr/>
            <p:nvPr/>
          </p:nvSpPr>
          <p:spPr>
            <a:xfrm>
              <a:off x="4981680" y="3311690"/>
              <a:ext cx="2992576" cy="1668417"/>
            </a:xfrm>
            <a:prstGeom prst="rect">
              <a:avLst/>
            </a:prstGeom>
            <a:noFill/>
            <a:ln w="5715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53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1C87CAD-BE94-4416-BD86-5E968741C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172E9F-566D-417C-AE99-C5A8EBB38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731" y="1978025"/>
            <a:ext cx="4351338" cy="4351338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B350897F-DF17-40C3-AD45-96F775F19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2641" y="1094727"/>
            <a:ext cx="4351338" cy="435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E77EE-0168-4705-9A92-B5A8B7E24243}"/>
              </a:ext>
            </a:extLst>
          </p:cNvPr>
          <p:cNvSpPr txBox="1"/>
          <p:nvPr/>
        </p:nvSpPr>
        <p:spPr>
          <a:xfrm>
            <a:off x="4302277" y="2884200"/>
            <a:ext cx="359732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9600" b="1">
                <a:solidFill>
                  <a:schemeClr val="bg1"/>
                </a:solidFill>
                <a:ea typeface="맑은 고딕"/>
              </a:rPr>
              <a:t>?</a:t>
            </a:r>
            <a:endParaRPr lang="ko-KR" altLang="en-US" sz="96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00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7CE038-B153-4F21-B99A-142D18D36414}"/>
              </a:ext>
            </a:extLst>
          </p:cNvPr>
          <p:cNvSpPr/>
          <p:nvPr/>
        </p:nvSpPr>
        <p:spPr>
          <a:xfrm>
            <a:off x="0" y="1483659"/>
            <a:ext cx="12192000" cy="42313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BDE0B-0C92-426A-A163-97F05FF792DB}"/>
              </a:ext>
            </a:extLst>
          </p:cNvPr>
          <p:cNvSpPr txBox="1"/>
          <p:nvPr/>
        </p:nvSpPr>
        <p:spPr>
          <a:xfrm>
            <a:off x="4425534" y="3129969"/>
            <a:ext cx="7228419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500" b="1">
                <a:ea typeface="맑은 고딕"/>
              </a:rPr>
              <a:t>제작 동기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716654-6138-4EBE-AFDA-B86DCF6BBAB8}"/>
              </a:ext>
            </a:extLst>
          </p:cNvPr>
          <p:cNvGrpSpPr/>
          <p:nvPr/>
        </p:nvGrpSpPr>
        <p:grpSpPr>
          <a:xfrm>
            <a:off x="256687" y="941698"/>
            <a:ext cx="1017166" cy="521149"/>
            <a:chOff x="379236" y="932271"/>
            <a:chExt cx="1017166" cy="521149"/>
          </a:xfrm>
        </p:grpSpPr>
        <p:pic>
          <p:nvPicPr>
            <p:cNvPr id="11" name="그림 10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AA4E3E42-4EC8-4364-9042-C3706D33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FC78FE-D476-4290-A96E-240D4EE8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050AB-6858-40B0-9DF6-55E8EB7097E2}"/>
              </a:ext>
            </a:extLst>
          </p:cNvPr>
          <p:cNvGrpSpPr/>
          <p:nvPr/>
        </p:nvGrpSpPr>
        <p:grpSpPr>
          <a:xfrm rot="10800000">
            <a:off x="10777704" y="5738168"/>
            <a:ext cx="1017166" cy="521149"/>
            <a:chOff x="379236" y="932271"/>
            <a:chExt cx="1017166" cy="521149"/>
          </a:xfrm>
        </p:grpSpPr>
        <p:pic>
          <p:nvPicPr>
            <p:cNvPr id="17" name="그림 16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B5E7894C-A306-4526-B774-CD78107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7A530F-DDCD-4392-9304-DD724FC8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62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EECE78-BAE2-4413-83CA-5B64E1685ACC}"/>
              </a:ext>
            </a:extLst>
          </p:cNvPr>
          <p:cNvSpPr/>
          <p:nvPr/>
        </p:nvSpPr>
        <p:spPr>
          <a:xfrm>
            <a:off x="0" y="0"/>
            <a:ext cx="12192000" cy="270876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7A20B3-15AD-43F3-8186-33B76FBF4628}"/>
              </a:ext>
            </a:extLst>
          </p:cNvPr>
          <p:cNvSpPr/>
          <p:nvPr/>
        </p:nvSpPr>
        <p:spPr>
          <a:xfrm>
            <a:off x="0" y="6510284"/>
            <a:ext cx="12220532" cy="347715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3FACD-EA2F-4C0A-A507-C638F8D2C994}"/>
              </a:ext>
            </a:extLst>
          </p:cNvPr>
          <p:cNvSpPr txBox="1"/>
          <p:nvPr/>
        </p:nvSpPr>
        <p:spPr>
          <a:xfrm>
            <a:off x="101554" y="246170"/>
            <a:ext cx="5465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/>
              <a:t>제작 동기</a:t>
            </a:r>
            <a:r>
              <a:rPr lang="en-US" altLang="ko-KR" sz="2600" b="1" i="1" kern="0"/>
              <a:t> 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CDF06A-99A0-4AB3-AC91-3F285038B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" b="11404"/>
          <a:stretch/>
        </p:blipFill>
        <p:spPr>
          <a:xfrm>
            <a:off x="101554" y="1476435"/>
            <a:ext cx="5206072" cy="17266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2FB8C6A-D9DE-45B2-A3DF-69AD00E83029}"/>
              </a:ext>
            </a:extLst>
          </p:cNvPr>
          <p:cNvPicPr/>
          <p:nvPr/>
        </p:nvPicPr>
        <p:blipFill rotWithShape="1">
          <a:blip r:embed="rId4"/>
          <a:srcRect b="32970"/>
          <a:stretch/>
        </p:blipFill>
        <p:spPr>
          <a:xfrm>
            <a:off x="87288" y="4168480"/>
            <a:ext cx="5683623" cy="4611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E7E188-0454-44E8-947B-52220A631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27" t="43313" r="2127" b="6271"/>
          <a:stretch/>
        </p:blipFill>
        <p:spPr>
          <a:xfrm>
            <a:off x="1752156" y="4680409"/>
            <a:ext cx="3555470" cy="17732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9AF0577-DDDE-48B3-B95B-39C31A930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017" y="3887700"/>
            <a:ext cx="5374859" cy="30777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3B778B-B2F9-489B-85C4-59BF6E81C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17" y="4680408"/>
            <a:ext cx="1608822" cy="17790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F8D5EA-6F9B-4F5E-A66E-C9D6553A00B2}"/>
              </a:ext>
            </a:extLst>
          </p:cNvPr>
          <p:cNvSpPr txBox="1"/>
          <p:nvPr/>
        </p:nvSpPr>
        <p:spPr>
          <a:xfrm>
            <a:off x="87288" y="1059271"/>
            <a:ext cx="33297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latin typeface="+mj-lt"/>
                <a:cs typeface="Aharoni" panose="02010803020104030203" pitchFamily="2" charset="-79"/>
              </a:rPr>
              <a:t>1. </a:t>
            </a:r>
            <a:r>
              <a:rPr lang="ko-KR" altLang="en-US" sz="1500" b="1" err="1">
                <a:latin typeface="Aharoni" panose="02010803020104030203" pitchFamily="2" charset="-79"/>
                <a:cs typeface="Aharoni" panose="02010803020104030203" pitchFamily="2" charset="-79"/>
              </a:rPr>
              <a:t>안내견</a:t>
            </a:r>
            <a:r>
              <a:rPr lang="ko-KR" altLang="en-US" sz="1500" b="1">
                <a:latin typeface="Aharoni" panose="02010803020104030203" pitchFamily="2" charset="-79"/>
                <a:cs typeface="Aharoni" panose="02010803020104030203" pitchFamily="2" charset="-79"/>
              </a:rPr>
              <a:t> 출입 막은 식당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F5B7D2-E839-4010-BB43-F45F1DBEFED4}"/>
              </a:ext>
            </a:extLst>
          </p:cNvPr>
          <p:cNvSpPr txBox="1"/>
          <p:nvPr/>
        </p:nvSpPr>
        <p:spPr>
          <a:xfrm>
            <a:off x="87288" y="3545786"/>
            <a:ext cx="3864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/>
              <a:t>2. </a:t>
            </a:r>
            <a:r>
              <a:rPr lang="ko-KR" altLang="en-US" sz="1500" b="1"/>
              <a:t>시각장애인 도보 이동 불편과 우려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F9FAA4-FB7B-4DF1-AF94-FAF520CEA608}"/>
              </a:ext>
            </a:extLst>
          </p:cNvPr>
          <p:cNvSpPr/>
          <p:nvPr/>
        </p:nvSpPr>
        <p:spPr>
          <a:xfrm>
            <a:off x="175017" y="74530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EA028-7427-43F0-8AFF-CE308784EA0C}"/>
              </a:ext>
            </a:extLst>
          </p:cNvPr>
          <p:cNvSpPr txBox="1"/>
          <p:nvPr/>
        </p:nvSpPr>
        <p:spPr>
          <a:xfrm>
            <a:off x="6110266" y="1105437"/>
            <a:ext cx="6167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cs typeface="Aharoni" panose="02010803020104030203" pitchFamily="2" charset="-79"/>
              </a:rPr>
              <a:t>3. </a:t>
            </a:r>
            <a:r>
              <a:rPr lang="ko-KR" altLang="en-US" sz="15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특수교육재활과학연구소 </a:t>
            </a:r>
            <a:endParaRPr lang="en-US" altLang="ko-KR" sz="1500" b="1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5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5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중도 실명 시각장애학생의 </a:t>
            </a:r>
            <a:r>
              <a:rPr lang="ko-KR" altLang="ko-KR" sz="1500" b="1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흰지팡이</a:t>
            </a:r>
            <a:r>
              <a:rPr lang="ko-KR" altLang="ko-KR" sz="15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보행에 대한 경험과 요구 논문</a:t>
            </a:r>
            <a:r>
              <a:rPr lang="en-US" altLang="ko-KR" sz="1500" b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500" b="1"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19C2E-1286-4AD3-8968-D79A78F6BFAC}"/>
              </a:ext>
            </a:extLst>
          </p:cNvPr>
          <p:cNvSpPr txBox="1"/>
          <p:nvPr/>
        </p:nvSpPr>
        <p:spPr>
          <a:xfrm>
            <a:off x="6573491" y="4300768"/>
            <a:ext cx="6036233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0" indent="-1270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연구결과</a:t>
            </a:r>
            <a:r>
              <a:rPr lang="en-US" altLang="ko-KR" sz="1200" b="1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en-US" altLang="ko-KR" sz="1200" b="1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20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지팡이로 보행할 때</a:t>
            </a:r>
            <a:r>
              <a:rPr lang="en-US" altLang="ko-KR" sz="12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kern="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en-US" sz="1200" kern="10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물체가 가까이 있으면 알림 </a:t>
            </a:r>
            <a:r>
              <a:rPr lang="ko-KR" altLang="en-US" sz="12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주는 앱 서비스 요구</a:t>
            </a:r>
            <a:endParaRPr lang="en-US" altLang="ko-KR" sz="12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20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지팡이는 상부나 상부 중간에 있는 </a:t>
            </a:r>
            <a:endParaRPr lang="en-US" altLang="ko-KR" sz="1200" kern="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장애물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(ex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나뭇가지</a:t>
            </a:r>
            <a:r>
              <a:rPr lang="en-US" altLang="ko-KR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en-US" sz="1200" kern="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방어와 탐지에 어려움</a:t>
            </a:r>
            <a:endParaRPr lang="ko-KR" altLang="en-US" sz="1200"/>
          </a:p>
        </p:txBody>
      </p:sp>
      <p:pic>
        <p:nvPicPr>
          <p:cNvPr id="26" name="그림 3" descr="사람, 실외, 건물, 게임이(가) 표시된 사진&#10;&#10;자동 생성된 설명">
            <a:extLst>
              <a:ext uri="{FF2B5EF4-FFF2-40B4-BE49-F238E27FC236}">
                <a16:creationId xmlns:a16="http://schemas.microsoft.com/office/drawing/2014/main" id="{206C3A13-F0DB-4096-AE00-0DDB738F2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5057" y="1933182"/>
            <a:ext cx="3742526" cy="21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4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EECE78-BAE2-4413-83CA-5B64E1685ACC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7A20B3-15AD-43F3-8186-33B76FBF4628}"/>
              </a:ext>
            </a:extLst>
          </p:cNvPr>
          <p:cNvSpPr/>
          <p:nvPr/>
        </p:nvSpPr>
        <p:spPr>
          <a:xfrm>
            <a:off x="0" y="646200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3742996-70BD-4898-A057-7F0665579B50}"/>
              </a:ext>
            </a:extLst>
          </p:cNvPr>
          <p:cNvSpPr txBox="1"/>
          <p:nvPr/>
        </p:nvSpPr>
        <p:spPr>
          <a:xfrm>
            <a:off x="7646960" y="6491499"/>
            <a:ext cx="453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/>
              <a:t>출처</a:t>
            </a:r>
            <a:r>
              <a:rPr lang="en-US" altLang="ko-KR" sz="1400"/>
              <a:t>: LBS Tech, </a:t>
            </a:r>
            <a:r>
              <a:rPr lang="ko-KR" altLang="en-US" sz="1400"/>
              <a:t>한국정보화진흥원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D1E8A2-50C9-4910-AC9C-558056940D35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2CCE2EB-BDA2-442A-AE3B-2DAEC337716B}"/>
              </a:ext>
            </a:extLst>
          </p:cNvPr>
          <p:cNvGrpSpPr/>
          <p:nvPr/>
        </p:nvGrpSpPr>
        <p:grpSpPr>
          <a:xfrm>
            <a:off x="756649" y="2058351"/>
            <a:ext cx="10622140" cy="3255724"/>
            <a:chOff x="586600" y="2004306"/>
            <a:chExt cx="10622140" cy="32557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8FD96E-CFE3-4C9C-8D3F-D81BDEC164E8}"/>
                </a:ext>
              </a:extLst>
            </p:cNvPr>
            <p:cNvGrpSpPr/>
            <p:nvPr/>
          </p:nvGrpSpPr>
          <p:grpSpPr>
            <a:xfrm>
              <a:off x="586600" y="2004306"/>
              <a:ext cx="3507292" cy="3255114"/>
              <a:chOff x="586600" y="1761082"/>
              <a:chExt cx="3507292" cy="3255114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D31E0F3-AD03-4641-8AEA-E6555DF95FBF}"/>
                  </a:ext>
                </a:extLst>
              </p:cNvPr>
              <p:cNvSpPr/>
              <p:nvPr/>
            </p:nvSpPr>
            <p:spPr>
              <a:xfrm>
                <a:off x="586600" y="1761082"/>
                <a:ext cx="3507292" cy="3255114"/>
              </a:xfrm>
              <a:prstGeom prst="ellipse">
                <a:avLst/>
              </a:prstGeom>
              <a:solidFill>
                <a:srgbClr val="6282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FCD84B7-A709-4041-96C9-E34D671987AB}"/>
                  </a:ext>
                </a:extLst>
              </p:cNvPr>
              <p:cNvSpPr/>
              <p:nvPr/>
            </p:nvSpPr>
            <p:spPr>
              <a:xfrm>
                <a:off x="957322" y="2443833"/>
                <a:ext cx="2753875" cy="2555868"/>
              </a:xfrm>
              <a:prstGeom prst="ellipse">
                <a:avLst/>
              </a:prstGeom>
              <a:solidFill>
                <a:srgbClr val="4A5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CEB0128-9F68-44E2-82C0-BE25C6D8DB53}"/>
                  </a:ext>
                </a:extLst>
              </p:cNvPr>
              <p:cNvSpPr/>
              <p:nvPr/>
            </p:nvSpPr>
            <p:spPr>
              <a:xfrm>
                <a:off x="1288413" y="3041237"/>
                <a:ext cx="2094638" cy="1944031"/>
              </a:xfrm>
              <a:prstGeom prst="ellipse">
                <a:avLst/>
              </a:prstGeom>
              <a:solidFill>
                <a:srgbClr val="5B6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8F1EF465-CCEC-47FC-A7BD-77131155B325}"/>
                  </a:ext>
                </a:extLst>
              </p:cNvPr>
              <p:cNvSpPr/>
              <p:nvPr/>
            </p:nvSpPr>
            <p:spPr>
              <a:xfrm>
                <a:off x="1596503" y="3620993"/>
                <a:ext cx="1454876" cy="1350269"/>
              </a:xfrm>
              <a:prstGeom prst="ellipse">
                <a:avLst/>
              </a:prstGeom>
              <a:solidFill>
                <a:srgbClr val="73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0394923-7C31-4E86-8E56-876DE5DD173D}"/>
                  </a:ext>
                </a:extLst>
              </p:cNvPr>
              <p:cNvSpPr txBox="1"/>
              <p:nvPr/>
            </p:nvSpPr>
            <p:spPr>
              <a:xfrm>
                <a:off x="1712955" y="4124886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3800</a:t>
                </a:r>
                <a:r>
                  <a:rPr lang="ko-KR" altLang="en-US" sz="1200" b="1">
                    <a:solidFill>
                      <a:schemeClr val="bg1"/>
                    </a:solidFill>
                  </a:rPr>
                  <a:t>억원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B22EF34-65EC-4029-BAB0-42E81DD59276}"/>
                  </a:ext>
                </a:extLst>
              </p:cNvPr>
              <p:cNvSpPr txBox="1"/>
              <p:nvPr/>
            </p:nvSpPr>
            <p:spPr>
              <a:xfrm>
                <a:off x="1596503" y="3228990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27</a:t>
                </a:r>
                <a:r>
                  <a:rPr lang="ko-KR" altLang="en-US" sz="1200" b="1">
                    <a:solidFill>
                      <a:schemeClr val="bg1"/>
                    </a:solidFill>
                  </a:rPr>
                  <a:t>만명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1AA0C6C-D66B-45FA-B1B9-A585D201AA25}"/>
                  </a:ext>
                </a:extLst>
              </p:cNvPr>
              <p:cNvSpPr txBox="1"/>
              <p:nvPr/>
            </p:nvSpPr>
            <p:spPr>
              <a:xfrm>
                <a:off x="1596503" y="2608139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280</a:t>
                </a:r>
                <a:r>
                  <a:rPr lang="ko-KR" altLang="en-US" sz="1200" b="1">
                    <a:solidFill>
                      <a:schemeClr val="bg1"/>
                    </a:solidFill>
                  </a:rPr>
                  <a:t>만명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4614462-FD7E-4DFD-A4EE-BDBC3A38793D}"/>
                  </a:ext>
                </a:extLst>
              </p:cNvPr>
              <p:cNvSpPr txBox="1"/>
              <p:nvPr/>
            </p:nvSpPr>
            <p:spPr>
              <a:xfrm>
                <a:off x="1606821" y="1965175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5</a:t>
                </a:r>
                <a:r>
                  <a:rPr lang="ko-KR" altLang="en-US" sz="1200" b="1" err="1">
                    <a:solidFill>
                      <a:schemeClr val="bg1"/>
                    </a:solidFill>
                  </a:rPr>
                  <a:t>천만명</a:t>
                </a:r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8174AEB-8885-4485-93E9-ABA747591A20}"/>
                </a:ext>
              </a:extLst>
            </p:cNvPr>
            <p:cNvSpPr txBox="1"/>
            <p:nvPr/>
          </p:nvSpPr>
          <p:spPr>
            <a:xfrm>
              <a:off x="5357206" y="2146473"/>
              <a:ext cx="1288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err="1"/>
                <a:t>총인구수</a:t>
              </a:r>
              <a:endParaRPr lang="en-US" altLang="ko-KR" sz="1600" b="1"/>
            </a:p>
            <a:p>
              <a:endParaRPr lang="ko-KR" altLang="en-US" sz="1600" b="1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9659E0A-D1CF-490F-AA6D-E5C0B95371C0}"/>
                </a:ext>
              </a:extLst>
            </p:cNvPr>
            <p:cNvSpPr txBox="1"/>
            <p:nvPr/>
          </p:nvSpPr>
          <p:spPr>
            <a:xfrm>
              <a:off x="5342646" y="2808499"/>
              <a:ext cx="1778517" cy="58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장애인수</a:t>
              </a:r>
              <a:endParaRPr lang="en-US" altLang="ko-KR" sz="1600" b="1"/>
            </a:p>
            <a:p>
              <a:endParaRPr lang="ko-KR" altLang="en-US" sz="1600" b="1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62BB8D-F740-4C7F-94CA-45A959E96830}"/>
                </a:ext>
              </a:extLst>
            </p:cNvPr>
            <p:cNvSpPr txBox="1"/>
            <p:nvPr/>
          </p:nvSpPr>
          <p:spPr>
            <a:xfrm>
              <a:off x="5344025" y="3507325"/>
              <a:ext cx="1778517" cy="58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시각장애</a:t>
              </a:r>
              <a:endParaRPr lang="en-US" altLang="ko-KR" sz="1600" b="1"/>
            </a:p>
            <a:p>
              <a:endParaRPr lang="ko-KR" altLang="en-US" sz="1600" b="1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496A388-1B7B-4DF7-8C2B-EDD33DEFF1F0}"/>
                </a:ext>
              </a:extLst>
            </p:cNvPr>
            <p:cNvSpPr txBox="1"/>
            <p:nvPr/>
          </p:nvSpPr>
          <p:spPr>
            <a:xfrm>
              <a:off x="5342083" y="4365063"/>
              <a:ext cx="1778517" cy="58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/>
                <a:t>시장규모</a:t>
              </a:r>
              <a:endParaRPr lang="en-US" altLang="ko-KR" sz="1600" b="1"/>
            </a:p>
            <a:p>
              <a:endParaRPr lang="ko-KR" altLang="en-US" sz="1600" b="1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608A73D-0F80-4E04-A976-90E39DD97663}"/>
                </a:ext>
              </a:extLst>
            </p:cNvPr>
            <p:cNvGrpSpPr/>
            <p:nvPr/>
          </p:nvGrpSpPr>
          <p:grpSpPr>
            <a:xfrm>
              <a:off x="7701448" y="2004916"/>
              <a:ext cx="3507292" cy="3255114"/>
              <a:chOff x="586600" y="1761082"/>
              <a:chExt cx="3507292" cy="3255114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919AC21-D963-496A-BCB4-73AE93166C1C}"/>
                  </a:ext>
                </a:extLst>
              </p:cNvPr>
              <p:cNvSpPr/>
              <p:nvPr/>
            </p:nvSpPr>
            <p:spPr>
              <a:xfrm>
                <a:off x="586600" y="1761082"/>
                <a:ext cx="3507292" cy="3255114"/>
              </a:xfrm>
              <a:prstGeom prst="ellipse">
                <a:avLst/>
              </a:prstGeom>
              <a:solidFill>
                <a:srgbClr val="6282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32005E0-579C-4055-9AFC-8D637E36524D}"/>
                  </a:ext>
                </a:extLst>
              </p:cNvPr>
              <p:cNvSpPr/>
              <p:nvPr/>
            </p:nvSpPr>
            <p:spPr>
              <a:xfrm>
                <a:off x="957322" y="2443833"/>
                <a:ext cx="2753875" cy="2555868"/>
              </a:xfrm>
              <a:prstGeom prst="ellipse">
                <a:avLst/>
              </a:prstGeom>
              <a:solidFill>
                <a:srgbClr val="4A55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1858A83A-0E14-42EB-9147-3DD7379F82AA}"/>
                  </a:ext>
                </a:extLst>
              </p:cNvPr>
              <p:cNvSpPr/>
              <p:nvPr/>
            </p:nvSpPr>
            <p:spPr>
              <a:xfrm>
                <a:off x="1288413" y="3041237"/>
                <a:ext cx="2094638" cy="1944031"/>
              </a:xfrm>
              <a:prstGeom prst="ellipse">
                <a:avLst/>
              </a:prstGeom>
              <a:solidFill>
                <a:srgbClr val="5B6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3CFF1C1F-F890-49F3-B9DF-9828B12C9339}"/>
                  </a:ext>
                </a:extLst>
              </p:cNvPr>
              <p:cNvSpPr/>
              <p:nvPr/>
            </p:nvSpPr>
            <p:spPr>
              <a:xfrm>
                <a:off x="1596503" y="3620993"/>
                <a:ext cx="1454876" cy="1350269"/>
              </a:xfrm>
              <a:prstGeom prst="ellipse">
                <a:avLst/>
              </a:prstGeom>
              <a:solidFill>
                <a:srgbClr val="7381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69EEE8-32AF-4902-AADE-705A43B865C4}"/>
                  </a:ext>
                </a:extLst>
              </p:cNvPr>
              <p:cNvSpPr txBox="1"/>
              <p:nvPr/>
            </p:nvSpPr>
            <p:spPr>
              <a:xfrm>
                <a:off x="1625049" y="4138472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60</a:t>
                </a:r>
                <a:r>
                  <a:rPr lang="ko-KR" altLang="en-US" sz="1200" b="1">
                    <a:solidFill>
                      <a:schemeClr val="bg1"/>
                    </a:solidFill>
                  </a:rPr>
                  <a:t>조원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896D8E-E92F-4F2D-A2A1-1D4832D061DE}"/>
                  </a:ext>
                </a:extLst>
              </p:cNvPr>
              <p:cNvSpPr txBox="1"/>
              <p:nvPr/>
            </p:nvSpPr>
            <p:spPr>
              <a:xfrm>
                <a:off x="1596503" y="3228990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2.5</a:t>
                </a:r>
                <a:r>
                  <a:rPr lang="ko-KR" altLang="en-US" sz="1200" b="1" err="1">
                    <a:solidFill>
                      <a:schemeClr val="bg1"/>
                    </a:solidFill>
                  </a:rPr>
                  <a:t>억명</a:t>
                </a:r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39BFB6F-5DBC-435B-ABAC-6F88B14830D7}"/>
                  </a:ext>
                </a:extLst>
              </p:cNvPr>
              <p:cNvSpPr txBox="1"/>
              <p:nvPr/>
            </p:nvSpPr>
            <p:spPr>
              <a:xfrm>
                <a:off x="1596503" y="2608139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11</a:t>
                </a:r>
                <a:r>
                  <a:rPr lang="ko-KR" altLang="en-US" sz="1200" b="1" err="1">
                    <a:solidFill>
                      <a:schemeClr val="bg1"/>
                    </a:solidFill>
                  </a:rPr>
                  <a:t>억명</a:t>
                </a:r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C5F69AE-4D05-4FD6-B544-46E5B2213C28}"/>
                  </a:ext>
                </a:extLst>
              </p:cNvPr>
              <p:cNvSpPr txBox="1"/>
              <p:nvPr/>
            </p:nvSpPr>
            <p:spPr>
              <a:xfrm>
                <a:off x="1606821" y="1965175"/>
                <a:ext cx="14548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chemeClr val="bg1"/>
                    </a:solidFill>
                  </a:rPr>
                  <a:t>73</a:t>
                </a:r>
                <a:r>
                  <a:rPr lang="ko-KR" altLang="en-US" sz="1200" b="1" err="1">
                    <a:solidFill>
                      <a:schemeClr val="bg1"/>
                    </a:solidFill>
                  </a:rPr>
                  <a:t>억명</a:t>
                </a:r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CD132BA-5084-4CF7-A35A-D79D3BA69B10}"/>
                </a:ext>
              </a:extLst>
            </p:cNvPr>
            <p:cNvCxnSpPr>
              <a:cxnSpLocks/>
            </p:cNvCxnSpPr>
            <p:nvPr/>
          </p:nvCxnSpPr>
          <p:spPr>
            <a:xfrm>
              <a:off x="6614725" y="2348768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020E7788-1C13-428D-B22E-5F38960D3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379" y="2347235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5A5DA81D-AD1C-482F-8633-B9A954B1D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379" y="2988258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62CA08FF-ABFF-458B-9658-D3193F660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379" y="3619854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CDCB7EFB-4F1C-4BF4-981A-5E3207DD70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1379" y="4487120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023783B7-BC9A-4997-8F72-7F26E8718F7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725" y="2988258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BB574FE-735D-4BA0-92F6-C358F94C6814}"/>
                </a:ext>
              </a:extLst>
            </p:cNvPr>
            <p:cNvCxnSpPr>
              <a:cxnSpLocks/>
            </p:cNvCxnSpPr>
            <p:nvPr/>
          </p:nvCxnSpPr>
          <p:spPr>
            <a:xfrm>
              <a:off x="6614725" y="3619854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9E023340-E747-443C-AAC2-8F33C16E0D2C}"/>
                </a:ext>
              </a:extLst>
            </p:cNvPr>
            <p:cNvCxnSpPr>
              <a:cxnSpLocks/>
            </p:cNvCxnSpPr>
            <p:nvPr/>
          </p:nvCxnSpPr>
          <p:spPr>
            <a:xfrm>
              <a:off x="6614725" y="4496508"/>
              <a:ext cx="20644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5">
            <a:extLst>
              <a:ext uri="{FF2B5EF4-FFF2-40B4-BE49-F238E27FC236}">
                <a16:creationId xmlns:a16="http://schemas.microsoft.com/office/drawing/2014/main" id="{CF888EC1-54D9-4CCD-B36A-0CC93C1E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39" y="5451517"/>
            <a:ext cx="1943100" cy="48577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D8290D-0697-4D26-BADF-DA901986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295" y="5456144"/>
            <a:ext cx="1943100" cy="495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4BBED-FE01-4413-875F-0ABF049A3FEC}"/>
              </a:ext>
            </a:extLst>
          </p:cNvPr>
          <p:cNvSpPr txBox="1"/>
          <p:nvPr/>
        </p:nvSpPr>
        <p:spPr>
          <a:xfrm>
            <a:off x="87288" y="347715"/>
            <a:ext cx="5465372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00" b="1">
                <a:ea typeface="맑은 고딕"/>
              </a:rPr>
              <a:t>제작 동기 </a:t>
            </a:r>
            <a:r>
              <a:rPr lang="en-US" altLang="ko-KR" sz="2600" b="1">
                <a:ea typeface="맑은 고딕"/>
              </a:rPr>
              <a:t>– </a:t>
            </a:r>
            <a:r>
              <a:rPr lang="en-US" altLang="ko-KR" sz="2600" b="1" i="1" err="1">
                <a:solidFill>
                  <a:srgbClr val="FFC000"/>
                </a:solidFill>
                <a:ea typeface="맑은 고딕"/>
              </a:rPr>
              <a:t>시장</a:t>
            </a:r>
            <a:r>
              <a:rPr lang="en-US" altLang="ko-KR" sz="2600" b="1" i="1">
                <a:solidFill>
                  <a:srgbClr val="FFC000"/>
                </a:solidFill>
                <a:ea typeface="맑은 고딕"/>
              </a:rPr>
              <a:t> </a:t>
            </a:r>
            <a:r>
              <a:rPr lang="en-US" altLang="ko-KR" sz="2600" b="1" i="1" err="1">
                <a:solidFill>
                  <a:srgbClr val="FFC000"/>
                </a:solidFill>
                <a:ea typeface="맑은 고딕"/>
              </a:rPr>
              <a:t>조사</a:t>
            </a:r>
            <a:endParaRPr lang="ko-KR" altLang="en-US" sz="2000" b="1" i="1" err="1">
              <a:solidFill>
                <a:srgbClr val="FFC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376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7CE038-B153-4F21-B99A-142D18D36414}"/>
              </a:ext>
            </a:extLst>
          </p:cNvPr>
          <p:cNvSpPr/>
          <p:nvPr/>
        </p:nvSpPr>
        <p:spPr>
          <a:xfrm>
            <a:off x="0" y="1483659"/>
            <a:ext cx="12192000" cy="423134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BDE0B-0C92-426A-A163-97F05FF792DB}"/>
              </a:ext>
            </a:extLst>
          </p:cNvPr>
          <p:cNvSpPr txBox="1"/>
          <p:nvPr/>
        </p:nvSpPr>
        <p:spPr>
          <a:xfrm>
            <a:off x="3703759" y="3129969"/>
            <a:ext cx="7228419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5500" b="1">
                <a:ea typeface="맑은 고딕"/>
              </a:rPr>
              <a:t>프로젝트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716654-6138-4EBE-AFDA-B86DCF6BBAB8}"/>
              </a:ext>
            </a:extLst>
          </p:cNvPr>
          <p:cNvGrpSpPr/>
          <p:nvPr/>
        </p:nvGrpSpPr>
        <p:grpSpPr>
          <a:xfrm>
            <a:off x="256687" y="941698"/>
            <a:ext cx="1017166" cy="521149"/>
            <a:chOff x="379236" y="932271"/>
            <a:chExt cx="1017166" cy="521149"/>
          </a:xfrm>
        </p:grpSpPr>
        <p:pic>
          <p:nvPicPr>
            <p:cNvPr id="11" name="그림 10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AA4E3E42-4EC8-4364-9042-C3706D332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FC78FE-D476-4290-A96E-240D4EE8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6050AB-6858-40B0-9DF6-55E8EB7097E2}"/>
              </a:ext>
            </a:extLst>
          </p:cNvPr>
          <p:cNvGrpSpPr/>
          <p:nvPr/>
        </p:nvGrpSpPr>
        <p:grpSpPr>
          <a:xfrm rot="10800000">
            <a:off x="10777704" y="5738168"/>
            <a:ext cx="1017166" cy="521149"/>
            <a:chOff x="379236" y="932271"/>
            <a:chExt cx="1017166" cy="521149"/>
          </a:xfrm>
        </p:grpSpPr>
        <p:pic>
          <p:nvPicPr>
            <p:cNvPr id="17" name="그림 16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B5E7894C-A306-4526-B774-CD78107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36" y="932271"/>
              <a:ext cx="521149" cy="5211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7A530F-DDCD-4392-9304-DD724FC8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87454" y="1038371"/>
              <a:ext cx="308948" cy="308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4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C79C05-0555-4A30-BE66-FDCFF82E1F32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F92C44-D663-486B-B699-AA90A34ECA4E}"/>
              </a:ext>
            </a:extLst>
          </p:cNvPr>
          <p:cNvSpPr/>
          <p:nvPr/>
        </p:nvSpPr>
        <p:spPr>
          <a:xfrm>
            <a:off x="0" y="6508180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B64A1-87B3-4D6E-9F8C-AA5920882B2B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E9FA8-0C56-42EA-B74A-AAEF49272584}"/>
              </a:ext>
            </a:extLst>
          </p:cNvPr>
          <p:cNvSpPr txBox="1"/>
          <p:nvPr/>
        </p:nvSpPr>
        <p:spPr>
          <a:xfrm>
            <a:off x="87288" y="347715"/>
            <a:ext cx="54653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/>
              <a:t>프로젝트 소개 </a:t>
            </a:r>
            <a:r>
              <a:rPr lang="en-US" altLang="ko-KR" sz="2600" b="1"/>
              <a:t>– </a:t>
            </a:r>
            <a:r>
              <a:rPr lang="en-US" altLang="ko-KR" sz="2600" b="1">
                <a:solidFill>
                  <a:srgbClr val="FFC000"/>
                </a:solidFill>
              </a:rPr>
              <a:t>“</a:t>
            </a:r>
            <a:r>
              <a:rPr lang="ko-KR" altLang="en-US" sz="2600" b="1" i="1">
                <a:solidFill>
                  <a:srgbClr val="FFC000"/>
                </a:solidFill>
              </a:rPr>
              <a:t>눈알 </a:t>
            </a:r>
            <a:r>
              <a:rPr lang="en-US" altLang="ko-KR" sz="2600" b="1" i="1">
                <a:solidFill>
                  <a:srgbClr val="FFC000"/>
                </a:solidFill>
              </a:rPr>
              <a:t>“</a:t>
            </a:r>
            <a:endParaRPr lang="ko-KR" altLang="en-US" sz="2000" b="1" i="1">
              <a:solidFill>
                <a:srgbClr val="FFC000"/>
              </a:solidFill>
            </a:endParaRPr>
          </a:p>
        </p:txBody>
      </p:sp>
      <p:pic>
        <p:nvPicPr>
          <p:cNvPr id="2050" name="Picture 2" descr="311009912">
            <a:extLst>
              <a:ext uri="{FF2B5EF4-FFF2-40B4-BE49-F238E27FC236}">
                <a16:creationId xmlns:a16="http://schemas.microsoft.com/office/drawing/2014/main" id="{EF7E4C09-D6FD-4993-875D-B2D58658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31" y="4133747"/>
            <a:ext cx="1407380" cy="181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F2997A27-4196-451E-9E83-BC3C9BF59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1" t="22289" r="24457" b="25691"/>
          <a:stretch/>
        </p:blipFill>
        <p:spPr bwMode="auto">
          <a:xfrm>
            <a:off x="1998738" y="1524835"/>
            <a:ext cx="1392557" cy="19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내용 개체 틀 5">
            <a:extLst>
              <a:ext uri="{FF2B5EF4-FFF2-40B4-BE49-F238E27FC236}">
                <a16:creationId xmlns:a16="http://schemas.microsoft.com/office/drawing/2014/main" id="{001792F0-8673-43FE-9410-8B7B3C31E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9983" y="1714272"/>
            <a:ext cx="1414092" cy="1414092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CA474A-6D75-41AC-9C01-B47315028FEC}"/>
              </a:ext>
            </a:extLst>
          </p:cNvPr>
          <p:cNvSpPr txBox="1"/>
          <p:nvPr/>
        </p:nvSpPr>
        <p:spPr>
          <a:xfrm>
            <a:off x="173693" y="1077147"/>
            <a:ext cx="9811573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&gt;&gt; </a:t>
            </a: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스마트 글라스 기반으로</a:t>
            </a:r>
            <a:r>
              <a:rPr lang="en-US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체에 대한 </a:t>
            </a: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정보와 거리를 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인식</a:t>
            </a: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음성</a:t>
            </a:r>
            <a:r>
              <a:rPr lang="ko-KR" altLang="ko-KR" sz="1800" b="1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서비스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54C17C-F5B8-4861-81F9-873878BFFA11}"/>
              </a:ext>
            </a:extLst>
          </p:cNvPr>
          <p:cNvCxnSpPr/>
          <p:nvPr/>
        </p:nvCxnSpPr>
        <p:spPr>
          <a:xfrm>
            <a:off x="3946258" y="2901687"/>
            <a:ext cx="535039" cy="376125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73C2882-ACAF-47E2-AB9A-D7636D794C92}"/>
              </a:ext>
            </a:extLst>
          </p:cNvPr>
          <p:cNvCxnSpPr>
            <a:cxnSpLocks/>
          </p:cNvCxnSpPr>
          <p:nvPr/>
        </p:nvCxnSpPr>
        <p:spPr>
          <a:xfrm flipV="1">
            <a:off x="3946258" y="4484315"/>
            <a:ext cx="596285" cy="26481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내용 개체 틀 4">
            <a:extLst>
              <a:ext uri="{FF2B5EF4-FFF2-40B4-BE49-F238E27FC236}">
                <a16:creationId xmlns:a16="http://schemas.microsoft.com/office/drawing/2014/main" id="{FD91B43B-02B4-411E-90E0-E3CBE0A5DC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886" y="4436682"/>
            <a:ext cx="1407380" cy="1415133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29A551A-E862-4EE4-9275-10475CBB5FFF}"/>
              </a:ext>
            </a:extLst>
          </p:cNvPr>
          <p:cNvCxnSpPr>
            <a:cxnSpLocks/>
          </p:cNvCxnSpPr>
          <p:nvPr/>
        </p:nvCxnSpPr>
        <p:spPr>
          <a:xfrm flipH="1">
            <a:off x="7449981" y="2897545"/>
            <a:ext cx="499076" cy="376125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18B0332-B03D-4B08-BDBA-8BAE7F674E01}"/>
              </a:ext>
            </a:extLst>
          </p:cNvPr>
          <p:cNvCxnSpPr>
            <a:cxnSpLocks/>
          </p:cNvCxnSpPr>
          <p:nvPr/>
        </p:nvCxnSpPr>
        <p:spPr>
          <a:xfrm flipH="1" flipV="1">
            <a:off x="7435379" y="4491203"/>
            <a:ext cx="499076" cy="39972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CB37E989-7E06-46C2-86CE-A3B4073884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49" y="3128364"/>
            <a:ext cx="1407380" cy="1407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5E504-B3FD-42CB-85B0-13E38ADEE9FF}"/>
              </a:ext>
            </a:extLst>
          </p:cNvPr>
          <p:cNvSpPr txBox="1"/>
          <p:nvPr/>
        </p:nvSpPr>
        <p:spPr>
          <a:xfrm>
            <a:off x="5245343" y="4605537"/>
            <a:ext cx="1776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눈알 서비스</a:t>
            </a:r>
          </a:p>
        </p:txBody>
      </p:sp>
    </p:spTree>
    <p:extLst>
      <p:ext uri="{BB962C8B-B14F-4D97-AF65-F5344CB8AC3E}">
        <p14:creationId xmlns:p14="http://schemas.microsoft.com/office/powerpoint/2010/main" val="107606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타원 79">
            <a:extLst>
              <a:ext uri="{FF2B5EF4-FFF2-40B4-BE49-F238E27FC236}">
                <a16:creationId xmlns:a16="http://schemas.microsoft.com/office/drawing/2014/main" id="{56F509FD-B6C8-4C61-94B4-66B9653FD693}"/>
              </a:ext>
            </a:extLst>
          </p:cNvPr>
          <p:cNvSpPr/>
          <p:nvPr/>
        </p:nvSpPr>
        <p:spPr>
          <a:xfrm>
            <a:off x="2325554" y="1429939"/>
            <a:ext cx="7385945" cy="4110658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D32BA0-C534-4F09-82DD-E6B6806DBFED}"/>
              </a:ext>
            </a:extLst>
          </p:cNvPr>
          <p:cNvGrpSpPr/>
          <p:nvPr/>
        </p:nvGrpSpPr>
        <p:grpSpPr>
          <a:xfrm>
            <a:off x="2690224" y="4420058"/>
            <a:ext cx="1542214" cy="1542214"/>
            <a:chOff x="2871883" y="4108058"/>
            <a:chExt cx="1780372" cy="1780372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05252F-7F1D-4462-96B0-828F943F1CA5}"/>
                </a:ext>
              </a:extLst>
            </p:cNvPr>
            <p:cNvSpPr/>
            <p:nvPr/>
          </p:nvSpPr>
          <p:spPr>
            <a:xfrm>
              <a:off x="2871883" y="4108058"/>
              <a:ext cx="1780372" cy="17803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21957FA2-5953-46FC-BC6E-017E5CAD4A5D}"/>
                </a:ext>
              </a:extLst>
            </p:cNvPr>
            <p:cNvSpPr/>
            <p:nvPr/>
          </p:nvSpPr>
          <p:spPr>
            <a:xfrm>
              <a:off x="2941797" y="4180828"/>
              <a:ext cx="1640541" cy="164054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206B8E-4C38-439D-800E-586B27F9FF54}"/>
              </a:ext>
            </a:extLst>
          </p:cNvPr>
          <p:cNvGrpSpPr/>
          <p:nvPr/>
        </p:nvGrpSpPr>
        <p:grpSpPr>
          <a:xfrm>
            <a:off x="7332396" y="1003151"/>
            <a:ext cx="1542214" cy="1542214"/>
            <a:chOff x="7539740" y="1121622"/>
            <a:chExt cx="1780372" cy="178037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4B154AB-38A3-4488-95E0-57310E3DFACC}"/>
                </a:ext>
              </a:extLst>
            </p:cNvPr>
            <p:cNvGrpSpPr/>
            <p:nvPr/>
          </p:nvGrpSpPr>
          <p:grpSpPr>
            <a:xfrm>
              <a:off x="7539740" y="1121622"/>
              <a:ext cx="1780372" cy="1780372"/>
              <a:chOff x="2871883" y="4108058"/>
              <a:chExt cx="1780372" cy="1780372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0404A80-9AB1-4FB2-9ABC-9F48205A3A7A}"/>
                  </a:ext>
                </a:extLst>
              </p:cNvPr>
              <p:cNvSpPr/>
              <p:nvPr/>
            </p:nvSpPr>
            <p:spPr>
              <a:xfrm>
                <a:off x="2871883" y="4108058"/>
                <a:ext cx="1780372" cy="1780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14DD2B4-C3A2-47A0-92C6-7520FF90AB86}"/>
                  </a:ext>
                </a:extLst>
              </p:cNvPr>
              <p:cNvSpPr/>
              <p:nvPr/>
            </p:nvSpPr>
            <p:spPr>
              <a:xfrm>
                <a:off x="2941797" y="4180828"/>
                <a:ext cx="1640541" cy="164054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7" name="그림 46" descr="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26F7CD77-1322-4F3C-A997-41FA0550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623" y="1330507"/>
              <a:ext cx="1362602" cy="136260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C4E973-5097-4CBB-A160-26E2B1E2E7D0}"/>
              </a:ext>
            </a:extLst>
          </p:cNvPr>
          <p:cNvGrpSpPr/>
          <p:nvPr/>
        </p:nvGrpSpPr>
        <p:grpSpPr>
          <a:xfrm>
            <a:off x="2695017" y="1061241"/>
            <a:ext cx="1542214" cy="1542214"/>
            <a:chOff x="5342801" y="906707"/>
            <a:chExt cx="1542214" cy="154221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0BEF0E7-0483-4C27-9256-324CF9E25A56}"/>
                </a:ext>
              </a:extLst>
            </p:cNvPr>
            <p:cNvGrpSpPr/>
            <p:nvPr/>
          </p:nvGrpSpPr>
          <p:grpSpPr>
            <a:xfrm>
              <a:off x="5342801" y="906707"/>
              <a:ext cx="1542214" cy="1542214"/>
              <a:chOff x="2871883" y="1121622"/>
              <a:chExt cx="1780372" cy="178037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905B0163-2683-47B5-A6D2-8E54FEDBE39A}"/>
                  </a:ext>
                </a:extLst>
              </p:cNvPr>
              <p:cNvSpPr/>
              <p:nvPr/>
            </p:nvSpPr>
            <p:spPr>
              <a:xfrm>
                <a:off x="2871883" y="1121622"/>
                <a:ext cx="1780372" cy="17803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EB91EFED-F795-4BE4-837C-DA19B836CD6D}"/>
                  </a:ext>
                </a:extLst>
              </p:cNvPr>
              <p:cNvSpPr/>
              <p:nvPr/>
            </p:nvSpPr>
            <p:spPr>
              <a:xfrm>
                <a:off x="2941797" y="1194392"/>
                <a:ext cx="1640541" cy="164054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 descr="노트북, 앉아있는, 컴퓨터, 어두운이(가) 표시된 사진&#10;&#10;자동 생성된 설명">
              <a:extLst>
                <a:ext uri="{FF2B5EF4-FFF2-40B4-BE49-F238E27FC236}">
                  <a16:creationId xmlns:a16="http://schemas.microsoft.com/office/drawing/2014/main" id="{25EC6339-A074-4EDA-910E-96CF15598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679" y="1233680"/>
              <a:ext cx="864697" cy="86469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DDDC75A-CF88-47F8-851F-802DE6BE004E}"/>
              </a:ext>
            </a:extLst>
          </p:cNvPr>
          <p:cNvSpPr txBox="1"/>
          <p:nvPr/>
        </p:nvSpPr>
        <p:spPr>
          <a:xfrm>
            <a:off x="7381036" y="2602314"/>
            <a:ext cx="2799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실시간 화면 전송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3BFB9D-E369-4610-A240-CA671224D477}"/>
              </a:ext>
            </a:extLst>
          </p:cNvPr>
          <p:cNvSpPr txBox="1"/>
          <p:nvPr/>
        </p:nvSpPr>
        <p:spPr>
          <a:xfrm>
            <a:off x="2704602" y="2609804"/>
            <a:ext cx="3065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음성 안내 전달 및 사고 예방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9EFD9D-D4DB-479F-8379-891364EB69D0}"/>
              </a:ext>
            </a:extLst>
          </p:cNvPr>
          <p:cNvSpPr txBox="1"/>
          <p:nvPr/>
        </p:nvSpPr>
        <p:spPr>
          <a:xfrm>
            <a:off x="3045218" y="6015214"/>
            <a:ext cx="966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객체 인식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7DC9AC-AAB6-4658-9C86-AE6434CD3F37}"/>
              </a:ext>
            </a:extLst>
          </p:cNvPr>
          <p:cNvSpPr/>
          <p:nvPr/>
        </p:nvSpPr>
        <p:spPr>
          <a:xfrm>
            <a:off x="0" y="0"/>
            <a:ext cx="12192000" cy="288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EF2094-3DAA-472E-8FF8-86AC7089CC2C}"/>
              </a:ext>
            </a:extLst>
          </p:cNvPr>
          <p:cNvSpPr/>
          <p:nvPr/>
        </p:nvSpPr>
        <p:spPr>
          <a:xfrm>
            <a:off x="-14266" y="6477367"/>
            <a:ext cx="12220532" cy="3960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EB91A-EFA2-4810-B5B1-346A25684E38}"/>
              </a:ext>
            </a:extLst>
          </p:cNvPr>
          <p:cNvSpPr txBox="1"/>
          <p:nvPr/>
        </p:nvSpPr>
        <p:spPr>
          <a:xfrm>
            <a:off x="87288" y="347715"/>
            <a:ext cx="546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kern="0"/>
              <a:t>프로젝트 소개</a:t>
            </a:r>
            <a:r>
              <a:rPr lang="en-US" altLang="ko-KR" sz="2600" b="1" kern="0"/>
              <a:t> </a:t>
            </a:r>
            <a:r>
              <a:rPr lang="en-US" altLang="ko-KR" sz="2800" b="1" i="1" kern="0"/>
              <a:t>– </a:t>
            </a:r>
            <a:r>
              <a:rPr lang="ko-KR" altLang="en-US" sz="2000" b="1" i="1" kern="0">
                <a:solidFill>
                  <a:srgbClr val="FFC000"/>
                </a:solidFill>
              </a:rPr>
              <a:t>전체 구상도</a:t>
            </a:r>
            <a:endParaRPr lang="ko-KR" altLang="en-US" sz="2000" b="1">
              <a:solidFill>
                <a:srgbClr val="FFC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2A953E-8DDD-4CE3-97FE-D6D546397CEE}"/>
              </a:ext>
            </a:extLst>
          </p:cNvPr>
          <p:cNvSpPr/>
          <p:nvPr/>
        </p:nvSpPr>
        <p:spPr>
          <a:xfrm>
            <a:off x="175017" y="867227"/>
            <a:ext cx="5040000" cy="43200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kern="0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684C74-5906-6F4B-94FD-CF4649483389}"/>
              </a:ext>
            </a:extLst>
          </p:cNvPr>
          <p:cNvSpPr txBox="1"/>
          <p:nvPr/>
        </p:nvSpPr>
        <p:spPr>
          <a:xfrm>
            <a:off x="7634978" y="601521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latin typeface="+mn-ea"/>
              </a:rPr>
              <a:t>거리 측정</a:t>
            </a:r>
            <a:endParaRPr lang="ko-Kore-KR" altLang="en-US" sz="1400" b="1">
              <a:latin typeface="+mn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B3BE46C-6DE8-4741-AECE-404A3338E75A}"/>
              </a:ext>
            </a:extLst>
          </p:cNvPr>
          <p:cNvSpPr/>
          <p:nvPr/>
        </p:nvSpPr>
        <p:spPr>
          <a:xfrm>
            <a:off x="7332396" y="4420058"/>
            <a:ext cx="1542214" cy="15422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7CF19F0-D192-4DBB-86A0-C44AC680FE78}"/>
              </a:ext>
            </a:extLst>
          </p:cNvPr>
          <p:cNvSpPr/>
          <p:nvPr/>
        </p:nvSpPr>
        <p:spPr>
          <a:xfrm>
            <a:off x="7392958" y="4483094"/>
            <a:ext cx="1421088" cy="142108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D1BF4B-D302-458D-B8C6-668C896D3A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59" y="4473334"/>
            <a:ext cx="1445837" cy="1445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E62D12-F176-461B-9858-E6600D97C6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39" y="4747704"/>
            <a:ext cx="1041523" cy="8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3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828</Words>
  <Application>Microsoft Office PowerPoint</Application>
  <PresentationFormat>와이드스크린</PresentationFormat>
  <Paragraphs>198</Paragraphs>
  <Slides>25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Calibri</vt:lpstr>
      <vt:lpstr>맑은 고딕</vt:lpstr>
      <vt:lpstr>Arial</vt:lpstr>
      <vt:lpstr>Helvetica Neue</vt:lpstr>
      <vt:lpstr>맑은 고딕</vt:lpstr>
      <vt:lpstr>Helvetica</vt:lpstr>
      <vt:lpstr>Nanum Gothic</vt:lpstr>
      <vt:lpstr>Cambria Math</vt:lpstr>
      <vt:lpstr>Aharoni</vt:lpstr>
      <vt:lpstr>Arial Black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Jung Kiha</cp:lastModifiedBy>
  <cp:revision>12</cp:revision>
  <dcterms:created xsi:type="dcterms:W3CDTF">2020-07-24T02:29:32Z</dcterms:created>
  <dcterms:modified xsi:type="dcterms:W3CDTF">2020-11-30T23:56:31Z</dcterms:modified>
</cp:coreProperties>
</file>